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notesMasterIdLst>
    <p:notesMasterId r:id="rId5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 here" id="{fd663c3c-92ee-36a7-0adc-d308d41c68df}">
          <p14:sldIdLst>
            <p14:sldId id="256"/>
            <p14:sldId id="257"/>
          </p14:sldIdLst>
        </p14:section>
        <p14:section name="Examples · Dark" id="{d8f79bde-da69-d283-600c-6cc2b5888d14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Examples · Light" id="{de0fb379-7530-72a9-c5f6-17d63e7d3bf5}">
          <p14:sldIdLst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</p14:sldIdLst>
        </p14:section>
        <p14:section name="Blank layouts · Dark" id="{2e9b8827-7dda-42ed-f819-01a26707c092}">
          <p14:sldIdLst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</p14:sldIdLst>
        </p14:section>
        <p14:section name="Blank layouts · Light" id="{84cffd67-5994-7829-ae71-33aa10b0f651}">
          <p14:sldIdLst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layout. Three short lines, uppercase. The background is the brand terrain: gridlines and contours with one amber node. Swap in site photography, treated dark, when it exists.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Instructions for whoever builds decks from this file. Delete this slide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Full-bleed image layout. Shown with the brand terrain. For photography: desaturate to 40 percent, then a navy-950 overlay at 55 to 75 percent.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 layout. Shapes are native and editable. Keep maps schematic: hairline graticule, blue transmission, green parcels, one amber node for the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Team example: two partners with portraits. Portraits are square, black and white, matched in tone. For four people use the blank Team layout at the end of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layout. Three short lines, uppercase. The background is the brand terrain: gridlines and contours with one amber node. Swap in site photography, treated dark, when it exists.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 layout. Shapes are native and editable. Keep maps schematic: hairline graticule, blue transmission, green parcels, one amber node for the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Team example: two partners with portraits. Portraits are square, black and white, matched in tone. For four people use the blank Team layout at the end of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Title layout, dark theme. Click a placeholder and type: the styles are built in. To add another, use Home &gt; New Slide &gt; "Title · Dark". Three short lines, uppercase.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Section divider layout, dark theme. Click a placeholder and type: the styles are built in. To add another, use Home &gt; New Slide &gt; "Section divider · Dark". Two-digit number above, title in uppercase.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Agenda layout, dark theme. Click a placeholder and type: the styles are built in. To add another, use Home &gt; New Slide &gt; "Agenda · Dark". Four to six items. Numbers are IBM Plex Mono.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One column layout, dark theme. Click a placeholder and type: the styles are built in. To add another, use Home &gt; New Slide &gt; "One column · Dark". Keep body copy to about 64 characters a line. The right third is free for one diagram.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Text and image layout, dark theme. Click a placeholder and type: the styles are built in. To add another, use Home &gt; New Slide &gt; "Text and image · Dark". Click the icon in the right half to place a picture. Treat photography dark.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Full-bleed image layout, dark theme. Click a placeholder and type: the styles are built in. To add another, use Home &gt; New Slide &gt; "Full-bleed image · Dark". Place the picture first, then send it to the back. Add a navy band under the caption if the image is light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Stats layout, dark theme. Click a placeholder and type: the styles are built in. To add another, use Home &gt; New Slide &gt; "Stats · Dark". Four figures at most. Put units in the label when the figure would wrap.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 layout. Shapes are native and editable. Keep maps schematic: hairline graticule, blue transmission, green parcels, one amber node for the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Portraits: place a photo over each PORTRAIT frame, crop to the frame, keep it black and white. Four people a slide; add a second slide rather than a second row.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Timeline layout, dark theme. Click a placeholder and type: the styles are built in. To add another, use Home &gt; New Slide &gt; "Timeline · Dark". Five stages fit. The amber node marks where a site is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Table: text columns left in IBM Plex Sans, figures right in IBM Plex Mono. Six columns and seven rows is the ceiling; split a bigger table over two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Quote layout, dark theme. Click a placeholder and type: the styles are built in. To add another, use Home &gt; New Slide &gt; "Quote · Dark". One or two sentences. Attribution in uppercase: name, title, organization.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Closing layout, dark theme. Click a placeholder and type: the styles are built in. To add another, use Home &gt; New Slide &gt; "Closing · Dark". One question or one line. Contact details below.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Blank layout, dark theme. Click a placeholder and type: the styles are built in. To add another, use Home &gt; New Slide &gt; "Blank · Dark". Footer and corner grid only. Build on the 0.5 inch grid and keep 0.75 inch margins.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Title layout, light theme. Click a placeholder and type: the styles are built in. To add another, use Home &gt; New Slide &gt; "Title · Light". Three short lines, uppercase.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Section divider layout, light theme. Click a placeholder and type: the styles are built in. To add another, use Home &gt; New Slide &gt; "Section divider · Light". Two-digit number above, title in uppercase.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Agenda layout, light theme. Click a placeholder and type: the styles are built in. To add another, use Home &gt; New Slide &gt; "Agenda · Light". Four to six items. Numbers are IBM Plex Mono.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One column layout, light theme. Click a placeholder and type: the styles are built in. To add another, use Home &gt; New Slide &gt; "One column · Light". Keep body copy to about 64 characters a line. The right third is free for one diagram.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Text and image layout, light theme. Click a placeholder and type: the styles are built in. To add another, use Home &gt; New Slide &gt; "Text and image · Light". Click the icon in the right half to place a picture. Treat photography dark.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Stats layout, light theme. Click a placeholder and type: the styles are built in. To add another, use Home &gt; New Slide &gt; "Stats · Light". Four figures at most. Put units in the label when the figure would wrap.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 layout. Shapes are native and editable. Keep maps schematic: hairline graticule, blue transmission, green parcels, one amber node for the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Portraits: place a photo over each PORTRAIT frame, crop to the frame, keep it black and white. Four people a slide; add a second slide rather than a second row.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Timeline layout, light theme. Click a placeholder and type: the styles are built in. To add another, use Home &gt; New Slide &gt; "Timeline · Light". Five stages fit. The amber node marks where a site is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Table: text columns left in IBM Plex Sans, figures right in IBM Plex Mono. Six columns and seven rows is the ceiling; split a bigger table over two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Quote layout, light theme. Click a placeholder and type: the styles are built in. To add another, use Home &gt; New Slide &gt; "Quote · Light". One or two sentences. Attribution in uppercase: name, title, organization.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Blank Blank layout, light theme. Click a placeholder and type: the styles are built in. To add another, use Home &gt; New Slide &gt; "Blank · Light". Footer and corner grid only. Build on the 0.5 inch grid and keep 0.75 inch margins.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Title-&#183;-Dark-image-2.jpe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Section-divider-&#183;-Dark-image-2.jpe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image" Target="../media/image-1004-1.png"/><Relationship Id="rId3" Type="http://schemas.openxmlformats.org/officeDocument/2006/relationships/image" Target="../media/image-1004-3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image" Target="../media/image-1005-1.png"/><Relationship Id="rId3" Type="http://schemas.openxmlformats.org/officeDocument/2006/relationships/image" Target="../media/image-1005-3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image" Target="../media/image-1008-1.png"/><Relationship Id="rId3" Type="http://schemas.openxmlformats.org/officeDocument/2006/relationships/image" Target="../media/image-1008-3.png"/><Relationship Id="rId4" Type="http://schemas.openxmlformats.org/officeDocument/2006/relationships/image" Target="../media/image-1008-1.png"/><Relationship Id="rId5" Type="http://schemas.openxmlformats.org/officeDocument/2006/relationships/image" Target="../media/image-1008-1.png"/><Relationship Id="rId6" Type="http://schemas.openxmlformats.org/officeDocument/2006/relationships/image" Target="../media/image-1008-1.png"/><Relationship Id="rId7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image" Target="../media/image-1010-1.png"/><Relationship Id="rId3" Type="http://schemas.openxmlformats.org/officeDocument/2006/relationships/image" Target="../media/image-1010-3.png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image" Target="../media/image-1011-1.png"/><Relationship Id="rId3" Type="http://schemas.openxmlformats.org/officeDocument/2006/relationships/image" Target="../media/image-1011-3.png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image" Target="../media/image-1012-1.png"/><Relationship Id="rId3" Type="http://schemas.openxmlformats.org/officeDocument/2006/relationships/image" Target="../media/image-1012-3.png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image" Target="../media/image-1013-1.png"/><Relationship Id="rId3" Type="http://schemas.openxmlformats.org/officeDocument/2006/relationships/image" Target="../media/image-1013-3.png"/><Relationship Id="rId4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4-1.png"/><Relationship Id="rId2" Type="http://schemas.openxmlformats.org/officeDocument/2006/relationships/image" Target="../media/Closing-&#183;-Dark-image-2.jpeg"/><Relationship Id="rId3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5-1.png"/><Relationship Id="rId2" Type="http://schemas.openxmlformats.org/officeDocument/2006/relationships/image" Target="../media/image-1015-1.png"/><Relationship Id="rId3" Type="http://schemas.openxmlformats.org/officeDocument/2006/relationships/image" Target="../media/image-1015-3.png"/><Relationship Id="rId4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6-1.jpg"/><Relationship Id="rId2" Type="http://schemas.openxmlformats.org/officeDocument/2006/relationships/image" Target="../media/image-1016-2.png"/><Relationship Id="rId3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7-1.png"/><Relationship Id="rId2" Type="http://schemas.openxmlformats.org/officeDocument/2006/relationships/image" Target="../media/image-1017-1.png"/><Relationship Id="rId3" Type="http://schemas.openxmlformats.org/officeDocument/2006/relationships/image" Target="../media/image-1017-3.png"/><Relationship Id="rId4" Type="http://schemas.openxmlformats.org/officeDocument/2006/relationships/image" Target="../media/image-1017-4.png"/><Relationship Id="rId5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8-1.png"/><Relationship Id="rId2" Type="http://schemas.openxmlformats.org/officeDocument/2006/relationships/image" Target="../media/image-1018-1.png"/><Relationship Id="rId3" Type="http://schemas.openxmlformats.org/officeDocument/2006/relationships/image" Target="../media/image-1018-3.png"/><Relationship Id="rId4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9-1.png"/><Relationship Id="rId2" Type="http://schemas.openxmlformats.org/officeDocument/2006/relationships/image" Target="../media/image-1019-1.png"/><Relationship Id="rId3" Type="http://schemas.openxmlformats.org/officeDocument/2006/relationships/image" Target="../media/image-1019-3.png"/><Relationship Id="rId4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0-1.png"/><Relationship Id="rId2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1-1.png"/><Relationship Id="rId2" Type="http://schemas.openxmlformats.org/officeDocument/2006/relationships/image" Target="../media/image-1021-1.png"/><Relationship Id="rId3" Type="http://schemas.openxmlformats.org/officeDocument/2006/relationships/image" Target="../media/image-1021-3.png"/><Relationship Id="rId4" Type="http://schemas.openxmlformats.org/officeDocument/2006/relationships/image" Target="../media/image-1021-1.png"/><Relationship Id="rId5" Type="http://schemas.openxmlformats.org/officeDocument/2006/relationships/image" Target="../media/image-1021-1.png"/><Relationship Id="rId6" Type="http://schemas.openxmlformats.org/officeDocument/2006/relationships/image" Target="../media/image-1021-1.png"/><Relationship Id="rId7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2-1.png"/><Relationship Id="rId2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3-1.png"/><Relationship Id="rId2" Type="http://schemas.openxmlformats.org/officeDocument/2006/relationships/image" Target="../media/image-1023-1.png"/><Relationship Id="rId3" Type="http://schemas.openxmlformats.org/officeDocument/2006/relationships/image" Target="../media/image-1023-3.png"/><Relationship Id="rId4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4-1.png"/><Relationship Id="rId2" Type="http://schemas.openxmlformats.org/officeDocument/2006/relationships/image" Target="../media/image-1024-1.png"/><Relationship Id="rId3" Type="http://schemas.openxmlformats.org/officeDocument/2006/relationships/image" Target="../media/image-1024-3.png"/><Relationship Id="rId4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5-1.png"/><Relationship Id="rId2" Type="http://schemas.openxmlformats.org/officeDocument/2006/relationships/image" Target="../media/image-1025-1.png"/><Relationship Id="rId3" Type="http://schemas.openxmlformats.org/officeDocument/2006/relationships/image" Target="../media/image-1025-3.png"/><Relationship Id="rId4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6-1.png"/><Relationship Id="rId2" Type="http://schemas.openxmlformats.org/officeDocument/2006/relationships/image" Target="../media/image-1026-1.png"/><Relationship Id="rId3" Type="http://schemas.openxmlformats.org/officeDocument/2006/relationships/image" Target="../media/image-1026-3.png"/><Relationship Id="rId4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7-1.png"/><Relationship Id="rId2" Type="http://schemas.openxmlformats.org/officeDocument/2006/relationships/image" Target="../media/image-1027-1.png"/><Relationship Id="rId3" Type="http://schemas.openxmlformats.org/officeDocument/2006/relationships/image" Target="../media/image-1027-3.png"/><Relationship Id="rId4" Type="http://schemas.openxmlformats.org/officeDocument/2006/relationships/slideMaster" Target="../slideMasters/slideMaster1.xml"/></Relationships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·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ridline Development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40080"/>
            <a:ext cx="2453888" cy="38404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85800" y="2148840"/>
            <a:ext cx="69494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PRESENTATION TITLE IN THREE SHORT LINES</a:t>
            </a:r>
            <a:endParaRPr lang="en-US" sz="4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85800" y="4754880"/>
            <a:ext cx="60350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125000"/>
              </a:lnSpc>
              <a:spcAft>
                <a:spcPts val="800"/>
              </a:spcAft>
              <a:buNone/>
              <a:defRPr lang="en-US" sz="1700" dirty="0">
                <a:solidFill>
                  <a:srgbClr val="9CB0C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700" dirty="0">
                <a:solidFill>
                  <a:srgbClr val="9CB0C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One-line subhead. Plain, factual, specific.</a:t>
            </a:r>
            <a:endParaRPr lang="en-US" sz="17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85800" y="5989320"/>
            <a:ext cx="7315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defRPr>
            </a:lvl1pPr>
          </a:lstStyle>
          <a:p>
            <a:pPr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AUDIENCE  ·  MONTH YEAR  ·  CONFIDENTIAL</a:t>
            </a:r>
            <a:endParaRPr lang="en-US" sz="9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·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85800" y="2286000"/>
            <a:ext cx="27432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defRPr>
            </a:lvl1pPr>
          </a:lstStyle>
          <a:p>
            <a:pPr indent="0" marL="0">
              <a:buNone/>
            </a:pPr>
            <a:r>
              <a:rPr lang="en-US" sz="14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85800" y="2743200"/>
            <a:ext cx="676656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SECTION TITLE</a:t>
            </a:r>
            <a:endParaRPr lang="en-US" sz="4000" dirty="0"/>
          </a:p>
        </p:txBody>
      </p:sp>
      <p:pic>
        <p:nvPicPr>
          <p:cNvPr id="4" name="Image 0" descr="Gridline Development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· Dark">
    <p:bg>
      <p:bgPr>
        <a:solidFill>
          <a:srgbClr val="06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12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13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3000" dirty="0"/>
          </a:p>
        </p:txBody>
      </p:sp>
      <p:sp>
        <p:nvSpPr>
          <p:cNvPr id="14" name="Text 7"/>
          <p:cNvSpPr/>
          <p:nvPr>
            <p:ph idx="112" type="body" hasCustomPrompt="1"/>
          </p:nvPr>
        </p:nvSpPr>
        <p:spPr>
          <a:xfrm>
            <a:off x="685800" y="2286000"/>
            <a:ext cx="7498080" cy="36576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125000"/>
              </a:lnSpc>
              <a:spcAft>
                <a:spcPts val="2200"/>
              </a:spcAft>
              <a:buNone/>
              <a:defRPr lang="en-US" sz="22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Agenda item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· Dark">
    <p:bg>
      <p:bgPr>
        <a:solidFill>
          <a:srgbClr val="06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12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13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3000" dirty="0"/>
          </a:p>
        </p:txBody>
      </p:sp>
      <p:sp>
        <p:nvSpPr>
          <p:cNvPr id="14" name="Text 7"/>
          <p:cNvSpPr/>
          <p:nvPr>
            <p:ph idx="112" type="body" hasCustomPrompt="1"/>
          </p:nvPr>
        </p:nvSpPr>
        <p:spPr>
          <a:xfrm>
            <a:off x="685800" y="2148840"/>
            <a:ext cx="6949440" cy="3749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125000"/>
              </a:lnSpc>
              <a:spcAft>
                <a:spcPts val="800"/>
              </a:spcAft>
              <a:buNone/>
              <a:def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Body copy in sentence case. Lead with the fact.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 · Dark">
    <p:bg>
      <p:bgPr>
        <a:solidFill>
          <a:srgbClr val="06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85800" y="658368"/>
            <a:ext cx="51206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85800" y="960120"/>
            <a:ext cx="53949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2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85800" y="2377440"/>
            <a:ext cx="5120640" cy="34747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125000"/>
              </a:lnSpc>
              <a:spcAft>
                <a:spcPts val="800"/>
              </a:spcAft>
              <a:buNone/>
              <a:def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Body copy in sentence case.</a:t>
            </a:r>
            <a:endParaRPr lang="en-US" sz="1500" dirty="0"/>
          </a:p>
        </p:txBody>
      </p:sp>
      <p:sp>
        <p:nvSpPr>
          <p:cNvPr id="5" name="Text 0"/>
          <p:cNvSpPr/>
          <p:nvPr>
            <p:ph type="pic" idx="103" hasCustomPrompt="1"/>
          </p:nvPr>
        </p:nvSpPr>
        <p:spPr>
          <a:xfrm>
            <a:off x="6705295" y="0"/>
            <a:ext cx="5486400" cy="6858000"/>
          </a:xfrm>
          <a:prstGeom prst="rect">
            <a:avLst/>
          </a:prstGeom>
          <a:solidFill>
            <a:srgbClr val="0D1B2E"/>
          </a:solidFill>
          <a:ln w="9525">
            <a:solidFill>
              <a:srgbClr val="2B4463"/>
            </a:solidFill>
          </a:ln>
        </p:spPr>
        <p:txBody>
          <a:bodyPr wrap="square" rtlCol="0"/>
          <a:lstStyle>
            <a:lvl1pPr algn="ctr" indent="0" marL="0">
              <a:buNone/>
              <a:def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IMAGE  ·  CLICK THE ICON TO INSERT</a:t>
            </a:r>
            <a:endParaRPr lang="en-US" sz="900" dirty="0"/>
          </a:p>
        </p:txBody>
      </p:sp>
      <p:pic>
        <p:nvPicPr>
          <p:cNvPr id="6" name="Image 0" descr="Gridline Development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-bleed image · Dark">
    <p:bg>
      <p:bgPr>
        <a:solidFill>
          <a:srgbClr val="06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pic" idx="100" hasCustomPrompt="1"/>
          </p:nvPr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B2E"/>
          </a:solidFill>
          <a:ln w="9525">
            <a:solidFill>
              <a:srgbClr val="2B4463"/>
            </a:solidFill>
          </a:ln>
        </p:spPr>
        <p:txBody>
          <a:bodyPr wrap="square" rtlCol="0"/>
          <a:lstStyle>
            <a:lvl1pPr algn="ctr" indent="0" marL="0">
              <a:buNone/>
              <a:def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FULL-BLEED IMAGE  ·  CLICK THE ICON TO INSERT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85800" y="5440680"/>
            <a:ext cx="77724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CAPTION HEADLINE</a:t>
            </a:r>
            <a:endParaRPr lang="en-US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85800" y="6035040"/>
            <a:ext cx="7772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defRPr>
            </a:lvl1pPr>
          </a:lstStyle>
          <a:p>
            <a:pPr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PLACE  ·  VOLTAGE  ·  DISTANCE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s · Dark">
    <p:bg>
      <p:bgPr>
        <a:solidFill>
          <a:srgbClr val="06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12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13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3000" dirty="0"/>
          </a:p>
        </p:txBody>
      </p:sp>
      <p:sp>
        <p:nvSpPr>
          <p:cNvPr id="14" name="Shape 7"/>
          <p:cNvSpPr/>
          <p:nvPr/>
        </p:nvSpPr>
        <p:spPr>
          <a:xfrm>
            <a:off x="685800" y="2240280"/>
            <a:ext cx="10820095" cy="2286000"/>
          </a:xfrm>
          <a:prstGeom prst="rect">
            <a:avLst/>
          </a:prstGeom>
          <a:solidFill>
            <a:srgbClr val="0D1B2E"/>
          </a:solidFill>
          <a:ln w="9525">
            <a:solidFill>
              <a:srgbClr val="2B4463"/>
            </a:solidFill>
            <a:prstDash val="solid"/>
          </a:ln>
        </p:spPr>
      </p:sp>
      <p:sp>
        <p:nvSpPr>
          <p:cNvPr id="15" name="Text 8"/>
          <p:cNvSpPr/>
          <p:nvPr>
            <p:ph idx="113" type="body" hasCustomPrompt="1"/>
          </p:nvPr>
        </p:nvSpPr>
        <p:spPr>
          <a:xfrm>
            <a:off x="960120" y="2606040"/>
            <a:ext cx="2339264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0,000</a:t>
            </a:r>
            <a:endParaRPr lang="en-US" sz="4400" dirty="0"/>
          </a:p>
        </p:txBody>
      </p:sp>
      <p:sp>
        <p:nvSpPr>
          <p:cNvPr id="16" name="Text 8"/>
          <p:cNvSpPr/>
          <p:nvPr>
            <p:ph idx="114" type="body" hasCustomPrompt="1"/>
          </p:nvPr>
        </p:nvSpPr>
        <p:spPr>
          <a:xfrm>
            <a:off x="960120" y="3611880"/>
            <a:ext cx="2247824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LABEL · FOUR WORDS</a:t>
            </a:r>
            <a:endParaRPr lang="en-US" sz="1000" dirty="0"/>
          </a:p>
        </p:txBody>
      </p:sp>
      <p:sp>
        <p:nvSpPr>
          <p:cNvPr id="17" name="Shape 8"/>
          <p:cNvSpPr/>
          <p:nvPr/>
        </p:nvSpPr>
        <p:spPr>
          <a:xfrm>
            <a:off x="3390824" y="2240280"/>
            <a:ext cx="0" cy="22860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pic>
        <p:nvPicPr>
          <p:cNvPr id="18" name="Image 3" descr="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9676" y="2199132"/>
            <a:ext cx="82296" cy="82296"/>
          </a:xfrm>
          <a:prstGeom prst="rect">
            <a:avLst/>
          </a:prstGeom>
        </p:spPr>
      </p:pic>
      <p:sp>
        <p:nvSpPr>
          <p:cNvPr id="19" name="Text 9"/>
          <p:cNvSpPr/>
          <p:nvPr>
            <p:ph idx="117" type="body" hasCustomPrompt="1"/>
          </p:nvPr>
        </p:nvSpPr>
        <p:spPr>
          <a:xfrm>
            <a:off x="3665144" y="2606040"/>
            <a:ext cx="2339264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0,000</a:t>
            </a:r>
            <a:endParaRPr lang="en-US" sz="4400" dirty="0"/>
          </a:p>
        </p:txBody>
      </p:sp>
      <p:sp>
        <p:nvSpPr>
          <p:cNvPr id="20" name="Text 9"/>
          <p:cNvSpPr/>
          <p:nvPr>
            <p:ph idx="118" type="body" hasCustomPrompt="1"/>
          </p:nvPr>
        </p:nvSpPr>
        <p:spPr>
          <a:xfrm>
            <a:off x="3665144" y="3611880"/>
            <a:ext cx="2247824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LABEL · FOUR WORDS</a:t>
            </a:r>
            <a:endParaRPr lang="en-US" sz="1000" dirty="0"/>
          </a:p>
        </p:txBody>
      </p:sp>
      <p:sp>
        <p:nvSpPr>
          <p:cNvPr id="21" name="Shape 9"/>
          <p:cNvSpPr/>
          <p:nvPr/>
        </p:nvSpPr>
        <p:spPr>
          <a:xfrm>
            <a:off x="6095848" y="2240280"/>
            <a:ext cx="0" cy="22860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pic>
        <p:nvPicPr>
          <p:cNvPr id="22" name="Image 4" descr="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4700" y="2199132"/>
            <a:ext cx="82296" cy="82296"/>
          </a:xfrm>
          <a:prstGeom prst="rect">
            <a:avLst/>
          </a:prstGeom>
        </p:spPr>
      </p:pic>
      <p:sp>
        <p:nvSpPr>
          <p:cNvPr id="23" name="Text 10"/>
          <p:cNvSpPr/>
          <p:nvPr>
            <p:ph idx="121" type="body" hasCustomPrompt="1"/>
          </p:nvPr>
        </p:nvSpPr>
        <p:spPr>
          <a:xfrm>
            <a:off x="6370168" y="2606040"/>
            <a:ext cx="2339264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0,000</a:t>
            </a:r>
            <a:endParaRPr lang="en-US" sz="4400" dirty="0"/>
          </a:p>
        </p:txBody>
      </p:sp>
      <p:sp>
        <p:nvSpPr>
          <p:cNvPr id="24" name="Text 10"/>
          <p:cNvSpPr/>
          <p:nvPr>
            <p:ph idx="122" type="body" hasCustomPrompt="1"/>
          </p:nvPr>
        </p:nvSpPr>
        <p:spPr>
          <a:xfrm>
            <a:off x="6370168" y="3611880"/>
            <a:ext cx="2247824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LABEL · FOUR WORDS</a:t>
            </a:r>
            <a:endParaRPr lang="en-US" sz="1000" dirty="0"/>
          </a:p>
        </p:txBody>
      </p:sp>
      <p:sp>
        <p:nvSpPr>
          <p:cNvPr id="25" name="Shape 10"/>
          <p:cNvSpPr/>
          <p:nvPr/>
        </p:nvSpPr>
        <p:spPr>
          <a:xfrm>
            <a:off x="8800871" y="2240280"/>
            <a:ext cx="0" cy="22860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pic>
        <p:nvPicPr>
          <p:cNvPr id="26" name="Image 5" descr="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9723" y="2199132"/>
            <a:ext cx="82296" cy="82296"/>
          </a:xfrm>
          <a:prstGeom prst="rect">
            <a:avLst/>
          </a:prstGeom>
        </p:spPr>
      </p:pic>
      <p:sp>
        <p:nvSpPr>
          <p:cNvPr id="27" name="Text 11"/>
          <p:cNvSpPr/>
          <p:nvPr>
            <p:ph idx="125" type="body" hasCustomPrompt="1"/>
          </p:nvPr>
        </p:nvSpPr>
        <p:spPr>
          <a:xfrm>
            <a:off x="9075191" y="2606040"/>
            <a:ext cx="2339264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0,000</a:t>
            </a:r>
            <a:endParaRPr lang="en-US" sz="4400" dirty="0"/>
          </a:p>
        </p:txBody>
      </p:sp>
      <p:sp>
        <p:nvSpPr>
          <p:cNvPr id="28" name="Text 11"/>
          <p:cNvSpPr/>
          <p:nvPr>
            <p:ph idx="126" type="body" hasCustomPrompt="1"/>
          </p:nvPr>
        </p:nvSpPr>
        <p:spPr>
          <a:xfrm>
            <a:off x="9075191" y="3611880"/>
            <a:ext cx="2247824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LABEL · FOUR WORDS</a:t>
            </a:r>
            <a:endParaRPr lang="en-US" sz="1000" dirty="0"/>
          </a:p>
        </p:txBody>
      </p:sp>
      <p:sp>
        <p:nvSpPr>
          <p:cNvPr id="29" name="Text 11"/>
          <p:cNvSpPr/>
          <p:nvPr>
            <p:ph idx="127" type="body" hasCustomPrompt="1"/>
          </p:nvPr>
        </p:nvSpPr>
        <p:spPr>
          <a:xfrm>
            <a:off x="685800" y="4754880"/>
            <a:ext cx="82296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rgbClr val="9CB0C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rgbClr val="9CB0C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 and as-of date.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1008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p and site overview · Dark">
    <p:bg>
      <p:bgPr>
        <a:solidFill>
          <a:srgbClr val="06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85800" y="658368"/>
            <a:ext cx="3657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85800" y="960120"/>
            <a:ext cx="37490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2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85800" y="2286000"/>
            <a:ext cx="3566160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125000"/>
              </a:lnSpc>
              <a:spcAft>
                <a:spcPts val="800"/>
              </a:spcAft>
              <a:buNone/>
              <a:defRPr lang="en-US" sz="13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Site facts</a:t>
            </a:r>
            <a:endParaRPr lang="en-US" sz="1300" dirty="0"/>
          </a:p>
        </p:txBody>
      </p:sp>
      <p:sp>
        <p:nvSpPr>
          <p:cNvPr id="5" name="Shape 0"/>
          <p:cNvSpPr/>
          <p:nvPr/>
        </p:nvSpPr>
        <p:spPr>
          <a:xfrm>
            <a:off x="4876495" y="685800"/>
            <a:ext cx="6629400" cy="5257800"/>
          </a:xfrm>
          <a:prstGeom prst="rect">
            <a:avLst/>
          </a:prstGeom>
          <a:solidFill>
            <a:srgbClr val="061120"/>
          </a:solidFill>
          <a:ln w="9525">
            <a:solidFill>
              <a:srgbClr val="2B4463"/>
            </a:solidFill>
            <a:prstDash val="solid"/>
          </a:ln>
        </p:spPr>
      </p:sp>
      <p:pic>
        <p:nvPicPr>
          <p:cNvPr id="6" name="Image 0" descr="Gridline Development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1009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· Dark">
    <p:bg>
      <p:bgPr>
        <a:solidFill>
          <a:srgbClr val="06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12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13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1010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· Dark">
    <p:bg>
      <p:bgPr>
        <a:solidFill>
          <a:srgbClr val="06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12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13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1011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· Dark">
    <p:bg>
      <p:bgPr>
        <a:solidFill>
          <a:srgbClr val="06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12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13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3000" dirty="0"/>
          </a:p>
        </p:txBody>
      </p:sp>
      <p:sp>
        <p:nvSpPr>
          <p:cNvPr id="14" name="Text 7"/>
          <p:cNvSpPr/>
          <p:nvPr>
            <p:ph idx="112" type="body" hasCustomPrompt="1"/>
          </p:nvPr>
        </p:nvSpPr>
        <p:spPr>
          <a:xfrm>
            <a:off x="685800" y="56692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rgbClr val="9CB0C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rgbClr val="9CB0C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 and as-of date.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1012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· Dark">
    <p:bg>
      <p:bgPr>
        <a:solidFill>
          <a:srgbClr val="06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12" name="Text 7"/>
          <p:cNvSpPr/>
          <p:nvPr/>
        </p:nvSpPr>
        <p:spPr>
          <a:xfrm>
            <a:off x="685800" y="118872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“</a:t>
            </a:r>
            <a:endParaRPr lang="en-US" sz="9600" dirty="0"/>
          </a:p>
        </p:txBody>
      </p:sp>
      <p:sp>
        <p:nvSpPr>
          <p:cNvPr id="13" name="Text 8"/>
          <p:cNvSpPr/>
          <p:nvPr>
            <p:ph idx="111" type="body" hasCustomPrompt="1"/>
          </p:nvPr>
        </p:nvSpPr>
        <p:spPr>
          <a:xfrm>
            <a:off x="685800" y="2240280"/>
            <a:ext cx="87782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120000"/>
              </a:lnSpc>
              <a:buNone/>
              <a:defRPr lang="en-US" sz="28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Quotation in sentence case.</a:t>
            </a:r>
            <a:endParaRPr lang="en-US" sz="2800" dirty="0"/>
          </a:p>
        </p:txBody>
      </p:sp>
      <p:sp>
        <p:nvSpPr>
          <p:cNvPr id="14" name="Text 8"/>
          <p:cNvSpPr/>
          <p:nvPr>
            <p:ph idx="112" type="body" hasCustomPrompt="1"/>
          </p:nvPr>
        </p:nvSpPr>
        <p:spPr>
          <a:xfrm>
            <a:off x="685800" y="4846320"/>
            <a:ext cx="82296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NAME  ·  TITLE, ORGANIZATION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1013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·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ridline Development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40080"/>
            <a:ext cx="2453888" cy="38404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85800" y="2377440"/>
            <a:ext cx="676656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READY TO TALK ABOUT A SITE?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85800" y="4297680"/>
            <a:ext cx="54864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125000"/>
              </a:lnSpc>
              <a:spcAft>
                <a:spcPts val="400"/>
              </a:spcAft>
              <a:buNone/>
              <a:def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lnSpc>
                <a:spcPct val="125000"/>
              </a:lnSpc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Name</a:t>
            </a:r>
            <a:endParaRPr lang="en-US" sz="1500" dirty="0"/>
          </a:p>
          <a:p>
            <a:pPr indent="0" marL="0">
              <a:lnSpc>
                <a:spcPct val="125000"/>
              </a:lnSpc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email@gridlinedevelopment.com</a:t>
            </a:r>
            <a:endParaRPr lang="en-US" sz="15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· Dark">
    <p:bg>
      <p:bgPr>
        <a:solidFill>
          <a:srgbClr val="06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1015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· Light">
    <p:bg>
      <p:bgPr>
        <a:solidFill>
          <a:srgbClr val="F4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rand terrain illustration: survey gridlines over contour lines with one amber node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76895" y="0"/>
            <a:ext cx="4114800" cy="6858000"/>
          </a:xfrm>
          <a:prstGeom prst="rect">
            <a:avLst/>
          </a:prstGeom>
        </p:spPr>
      </p:pic>
      <p:pic>
        <p:nvPicPr>
          <p:cNvPr id="3" name="Image 1" descr="Gridline Development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40080"/>
            <a:ext cx="2453888" cy="384048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title" hasCustomPrompt="1"/>
          </p:nvPr>
        </p:nvSpPr>
        <p:spPr>
          <a:xfrm>
            <a:off x="685800" y="2148840"/>
            <a:ext cx="676656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PRESENTATION TITLE IN THREE SHORT LINES</a:t>
            </a:r>
            <a:endParaRPr lang="en-US" sz="44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85800" y="4754880"/>
            <a:ext cx="60350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125000"/>
              </a:lnSpc>
              <a:spcAft>
                <a:spcPts val="800"/>
              </a:spcAft>
              <a:buNone/>
              <a:defRPr lang="en-US" sz="1700" dirty="0">
                <a:solidFill>
                  <a:srgbClr val="46586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700" dirty="0">
                <a:solidFill>
                  <a:srgbClr val="46586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One-line subhead. Plain, factual, specific.</a:t>
            </a:r>
            <a:endParaRPr lang="en-US" sz="17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685800" y="5989320"/>
            <a:ext cx="676656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defRPr>
            </a:lvl1pPr>
          </a:lstStyle>
          <a:p>
            <a:pPr indent="0" marL="0"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AUDIENCE  ·  MONTH YEAR  ·  CONFIDENTIAL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· Light">
    <p:bg>
      <p:bgPr>
        <a:solidFill>
          <a:srgbClr val="F4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76895" y="1371600"/>
            <a:ext cx="0" cy="4114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34095" y="1371600"/>
            <a:ext cx="0" cy="4114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991295" y="1371600"/>
            <a:ext cx="0" cy="4114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448495" y="1371600"/>
            <a:ext cx="0" cy="4114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1371600"/>
            <a:ext cx="0" cy="4114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362895" y="1371600"/>
            <a:ext cx="0" cy="4114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820095" y="1371600"/>
            <a:ext cx="0" cy="4114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277295" y="1371600"/>
            <a:ext cx="0" cy="4114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734495" y="1371600"/>
            <a:ext cx="0" cy="4114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076895" y="1371600"/>
            <a:ext cx="41148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76895" y="1828800"/>
            <a:ext cx="41148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76895" y="2286000"/>
            <a:ext cx="41148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76895" y="2743200"/>
            <a:ext cx="41148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76895" y="3200400"/>
            <a:ext cx="41148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76895" y="3657600"/>
            <a:ext cx="41148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76895" y="4114800"/>
            <a:ext cx="41148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076895" y="4572000"/>
            <a:ext cx="41148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76895" y="5029200"/>
            <a:ext cx="41148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76895" y="5486400"/>
            <a:ext cx="41148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pic>
        <p:nvPicPr>
          <p:cNvPr id="21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0147" y="2244852"/>
            <a:ext cx="82296" cy="82296"/>
          </a:xfrm>
          <a:prstGeom prst="rect">
            <a:avLst/>
          </a:prstGeom>
        </p:spPr>
      </p:pic>
      <p:pic>
        <p:nvPicPr>
          <p:cNvPr id="22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6147" y="4073652"/>
            <a:ext cx="82296" cy="82296"/>
          </a:xfrm>
          <a:prstGeom prst="rect">
            <a:avLst/>
          </a:prstGeom>
        </p:spPr>
      </p:pic>
      <p:pic>
        <p:nvPicPr>
          <p:cNvPr id="23" name="Image 2" descr="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8887" y="3136392"/>
            <a:ext cx="128016" cy="128016"/>
          </a:xfrm>
          <a:prstGeom prst="rect">
            <a:avLst/>
          </a:prstGeom>
        </p:spPr>
      </p:pic>
      <p:sp>
        <p:nvSpPr>
          <p:cNvPr id="24" name="Text 19"/>
          <p:cNvSpPr/>
          <p:nvPr>
            <p:ph idx="122" type="body" hasCustomPrompt="1"/>
          </p:nvPr>
        </p:nvSpPr>
        <p:spPr>
          <a:xfrm>
            <a:off x="685800" y="2286000"/>
            <a:ext cx="27432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defRPr>
            </a:lvl1pPr>
          </a:lstStyle>
          <a:p>
            <a:pPr indent="0" marL="0">
              <a:buNone/>
            </a:pPr>
            <a:r>
              <a:rPr lang="en-US" sz="140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400" dirty="0"/>
          </a:p>
        </p:txBody>
      </p:sp>
      <p:sp>
        <p:nvSpPr>
          <p:cNvPr id="25" name="Text 19"/>
          <p:cNvSpPr/>
          <p:nvPr>
            <p:ph idx="123" type="title" hasCustomPrompt="1"/>
          </p:nvPr>
        </p:nvSpPr>
        <p:spPr>
          <a:xfrm>
            <a:off x="685800" y="2743200"/>
            <a:ext cx="676656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SECTION TITLE</a:t>
            </a:r>
            <a:endParaRPr lang="en-US" sz="4000" dirty="0"/>
          </a:p>
        </p:txBody>
      </p:sp>
      <p:pic>
        <p:nvPicPr>
          <p:cNvPr id="26" name="Image 3" descr="Gridline Development logo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1017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· Light">
    <p:bg>
      <p:bgPr>
        <a:solidFill>
          <a:srgbClr val="F4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12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13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3000" dirty="0"/>
          </a:p>
        </p:txBody>
      </p:sp>
      <p:sp>
        <p:nvSpPr>
          <p:cNvPr id="14" name="Text 7"/>
          <p:cNvSpPr/>
          <p:nvPr>
            <p:ph idx="112" type="body" hasCustomPrompt="1"/>
          </p:nvPr>
        </p:nvSpPr>
        <p:spPr>
          <a:xfrm>
            <a:off x="685800" y="2286000"/>
            <a:ext cx="7498080" cy="36576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125000"/>
              </a:lnSpc>
              <a:spcAft>
                <a:spcPts val="2200"/>
              </a:spcAft>
              <a:buNone/>
              <a:defRPr lang="en-US" sz="22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Agenda item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1018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· Light">
    <p:bg>
      <p:bgPr>
        <a:solidFill>
          <a:srgbClr val="F4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12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13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3000" dirty="0"/>
          </a:p>
        </p:txBody>
      </p:sp>
      <p:sp>
        <p:nvSpPr>
          <p:cNvPr id="14" name="Text 7"/>
          <p:cNvSpPr/>
          <p:nvPr>
            <p:ph idx="112" type="body" hasCustomPrompt="1"/>
          </p:nvPr>
        </p:nvSpPr>
        <p:spPr>
          <a:xfrm>
            <a:off x="685800" y="2148840"/>
            <a:ext cx="6949440" cy="3749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125000"/>
              </a:lnSpc>
              <a:spcAft>
                <a:spcPts val="800"/>
              </a:spcAft>
              <a:buNone/>
              <a:defRPr lang="en-US" sz="15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5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Body copy in sentence case. Lead with the fact.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1019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mage · Light">
    <p:bg>
      <p:bgPr>
        <a:solidFill>
          <a:srgbClr val="F4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85800" y="658368"/>
            <a:ext cx="51206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85800" y="960120"/>
            <a:ext cx="53949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8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2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85800" y="2377440"/>
            <a:ext cx="5120640" cy="34747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125000"/>
              </a:lnSpc>
              <a:spcAft>
                <a:spcPts val="800"/>
              </a:spcAft>
              <a:buNone/>
              <a:defRPr lang="en-US" sz="15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5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Body copy in sentence case.</a:t>
            </a:r>
            <a:endParaRPr lang="en-US" sz="1500" dirty="0"/>
          </a:p>
        </p:txBody>
      </p:sp>
      <p:sp>
        <p:nvSpPr>
          <p:cNvPr id="5" name="Text 0"/>
          <p:cNvSpPr/>
          <p:nvPr>
            <p:ph type="pic" idx="103" hasCustomPrompt="1"/>
          </p:nvPr>
        </p:nvSpPr>
        <p:spPr>
          <a:xfrm>
            <a:off x="6705295" y="0"/>
            <a:ext cx="5486400" cy="6858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1D9"/>
            </a:solidFill>
          </a:ln>
        </p:spPr>
        <p:txBody>
          <a:bodyPr wrap="square" rtlCol="0"/>
          <a:lstStyle>
            <a:lvl1pPr algn="ctr" indent="0" marL="0">
              <a:buNone/>
              <a:def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IMAGE  ·  CLICK THE ICON TO INSERT</a:t>
            </a:r>
            <a:endParaRPr lang="en-US" sz="900" dirty="0"/>
          </a:p>
        </p:txBody>
      </p:sp>
      <p:pic>
        <p:nvPicPr>
          <p:cNvPr id="6" name="Image 0" descr="Gridline Development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1020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s · Light">
    <p:bg>
      <p:bgPr>
        <a:solidFill>
          <a:srgbClr val="F4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12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13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3000" dirty="0"/>
          </a:p>
        </p:txBody>
      </p:sp>
      <p:sp>
        <p:nvSpPr>
          <p:cNvPr id="14" name="Shape 7"/>
          <p:cNvSpPr/>
          <p:nvPr/>
        </p:nvSpPr>
        <p:spPr>
          <a:xfrm>
            <a:off x="685800" y="2240280"/>
            <a:ext cx="10820095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1D9"/>
            </a:solidFill>
            <a:prstDash val="solid"/>
          </a:ln>
        </p:spPr>
      </p:sp>
      <p:sp>
        <p:nvSpPr>
          <p:cNvPr id="15" name="Text 8"/>
          <p:cNvSpPr/>
          <p:nvPr>
            <p:ph idx="113" type="body" hasCustomPrompt="1"/>
          </p:nvPr>
        </p:nvSpPr>
        <p:spPr>
          <a:xfrm>
            <a:off x="960120" y="2606040"/>
            <a:ext cx="2339264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0,000</a:t>
            </a:r>
            <a:endParaRPr lang="en-US" sz="4400" dirty="0"/>
          </a:p>
        </p:txBody>
      </p:sp>
      <p:sp>
        <p:nvSpPr>
          <p:cNvPr id="16" name="Text 8"/>
          <p:cNvSpPr/>
          <p:nvPr>
            <p:ph idx="114" type="body" hasCustomPrompt="1"/>
          </p:nvPr>
        </p:nvSpPr>
        <p:spPr>
          <a:xfrm>
            <a:off x="960120" y="3611880"/>
            <a:ext cx="2247824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LABEL · FOUR WORDS</a:t>
            </a:r>
            <a:endParaRPr lang="en-US" sz="1000" dirty="0"/>
          </a:p>
        </p:txBody>
      </p:sp>
      <p:sp>
        <p:nvSpPr>
          <p:cNvPr id="17" name="Shape 8"/>
          <p:cNvSpPr/>
          <p:nvPr/>
        </p:nvSpPr>
        <p:spPr>
          <a:xfrm>
            <a:off x="3390824" y="2240280"/>
            <a:ext cx="0" cy="22860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pic>
        <p:nvPicPr>
          <p:cNvPr id="18" name="Image 3" descr="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9676" y="2199132"/>
            <a:ext cx="82296" cy="82296"/>
          </a:xfrm>
          <a:prstGeom prst="rect">
            <a:avLst/>
          </a:prstGeom>
        </p:spPr>
      </p:pic>
      <p:sp>
        <p:nvSpPr>
          <p:cNvPr id="19" name="Text 9"/>
          <p:cNvSpPr/>
          <p:nvPr>
            <p:ph idx="117" type="body" hasCustomPrompt="1"/>
          </p:nvPr>
        </p:nvSpPr>
        <p:spPr>
          <a:xfrm>
            <a:off x="3665144" y="2606040"/>
            <a:ext cx="2339264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0,000</a:t>
            </a:r>
            <a:endParaRPr lang="en-US" sz="4400" dirty="0"/>
          </a:p>
        </p:txBody>
      </p:sp>
      <p:sp>
        <p:nvSpPr>
          <p:cNvPr id="20" name="Text 9"/>
          <p:cNvSpPr/>
          <p:nvPr>
            <p:ph idx="118" type="body" hasCustomPrompt="1"/>
          </p:nvPr>
        </p:nvSpPr>
        <p:spPr>
          <a:xfrm>
            <a:off x="3665144" y="3611880"/>
            <a:ext cx="2247824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LABEL · FOUR WORDS</a:t>
            </a:r>
            <a:endParaRPr lang="en-US" sz="1000" dirty="0"/>
          </a:p>
        </p:txBody>
      </p:sp>
      <p:sp>
        <p:nvSpPr>
          <p:cNvPr id="21" name="Shape 9"/>
          <p:cNvSpPr/>
          <p:nvPr/>
        </p:nvSpPr>
        <p:spPr>
          <a:xfrm>
            <a:off x="6095848" y="2240280"/>
            <a:ext cx="0" cy="22860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pic>
        <p:nvPicPr>
          <p:cNvPr id="22" name="Image 4" descr="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4700" y="2199132"/>
            <a:ext cx="82296" cy="82296"/>
          </a:xfrm>
          <a:prstGeom prst="rect">
            <a:avLst/>
          </a:prstGeom>
        </p:spPr>
      </p:pic>
      <p:sp>
        <p:nvSpPr>
          <p:cNvPr id="23" name="Text 10"/>
          <p:cNvSpPr/>
          <p:nvPr>
            <p:ph idx="121" type="body" hasCustomPrompt="1"/>
          </p:nvPr>
        </p:nvSpPr>
        <p:spPr>
          <a:xfrm>
            <a:off x="6370168" y="2606040"/>
            <a:ext cx="2339264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0,000</a:t>
            </a:r>
            <a:endParaRPr lang="en-US" sz="4400" dirty="0"/>
          </a:p>
        </p:txBody>
      </p:sp>
      <p:sp>
        <p:nvSpPr>
          <p:cNvPr id="24" name="Text 10"/>
          <p:cNvSpPr/>
          <p:nvPr>
            <p:ph idx="122" type="body" hasCustomPrompt="1"/>
          </p:nvPr>
        </p:nvSpPr>
        <p:spPr>
          <a:xfrm>
            <a:off x="6370168" y="3611880"/>
            <a:ext cx="2247824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LABEL · FOUR WORDS</a:t>
            </a:r>
            <a:endParaRPr lang="en-US" sz="1000" dirty="0"/>
          </a:p>
        </p:txBody>
      </p:sp>
      <p:sp>
        <p:nvSpPr>
          <p:cNvPr id="25" name="Shape 10"/>
          <p:cNvSpPr/>
          <p:nvPr/>
        </p:nvSpPr>
        <p:spPr>
          <a:xfrm>
            <a:off x="8800871" y="2240280"/>
            <a:ext cx="0" cy="22860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pic>
        <p:nvPicPr>
          <p:cNvPr id="26" name="Image 5" descr="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9723" y="2199132"/>
            <a:ext cx="82296" cy="82296"/>
          </a:xfrm>
          <a:prstGeom prst="rect">
            <a:avLst/>
          </a:prstGeom>
        </p:spPr>
      </p:pic>
      <p:sp>
        <p:nvSpPr>
          <p:cNvPr id="27" name="Text 11"/>
          <p:cNvSpPr/>
          <p:nvPr>
            <p:ph idx="125" type="body" hasCustomPrompt="1"/>
          </p:nvPr>
        </p:nvSpPr>
        <p:spPr>
          <a:xfrm>
            <a:off x="9075191" y="2606040"/>
            <a:ext cx="2339264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0,000</a:t>
            </a:r>
            <a:endParaRPr lang="en-US" sz="4400" dirty="0"/>
          </a:p>
        </p:txBody>
      </p:sp>
      <p:sp>
        <p:nvSpPr>
          <p:cNvPr id="28" name="Text 11"/>
          <p:cNvSpPr/>
          <p:nvPr>
            <p:ph idx="126" type="body" hasCustomPrompt="1"/>
          </p:nvPr>
        </p:nvSpPr>
        <p:spPr>
          <a:xfrm>
            <a:off x="9075191" y="3611880"/>
            <a:ext cx="2247824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LABEL · FOUR WORDS</a:t>
            </a:r>
            <a:endParaRPr lang="en-US" sz="1000" dirty="0"/>
          </a:p>
        </p:txBody>
      </p:sp>
      <p:sp>
        <p:nvSpPr>
          <p:cNvPr id="29" name="Text 11"/>
          <p:cNvSpPr/>
          <p:nvPr>
            <p:ph idx="127" type="body" hasCustomPrompt="1"/>
          </p:nvPr>
        </p:nvSpPr>
        <p:spPr>
          <a:xfrm>
            <a:off x="685800" y="4754880"/>
            <a:ext cx="82296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rgbClr val="46586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rgbClr val="46586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 and as-of date.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1021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p and site overview · Light">
    <p:bg>
      <p:bgPr>
        <a:solidFill>
          <a:srgbClr val="F4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85800" y="658368"/>
            <a:ext cx="3657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85800" y="960120"/>
            <a:ext cx="37490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2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85800" y="2286000"/>
            <a:ext cx="3566160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125000"/>
              </a:lnSpc>
              <a:spcAft>
                <a:spcPts val="800"/>
              </a:spcAft>
              <a:buNone/>
              <a:defRPr lang="en-US" sz="13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3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Site facts</a:t>
            </a:r>
            <a:endParaRPr lang="en-US" sz="1300" dirty="0"/>
          </a:p>
        </p:txBody>
      </p:sp>
      <p:sp>
        <p:nvSpPr>
          <p:cNvPr id="5" name="Shape 0"/>
          <p:cNvSpPr/>
          <p:nvPr/>
        </p:nvSpPr>
        <p:spPr>
          <a:xfrm>
            <a:off x="4876495" y="685800"/>
            <a:ext cx="6629400" cy="5257800"/>
          </a:xfrm>
          <a:prstGeom prst="rect">
            <a:avLst/>
          </a:prstGeom>
          <a:solidFill>
            <a:srgbClr val="E9E6DF"/>
          </a:solidFill>
          <a:ln w="9525">
            <a:solidFill>
              <a:srgbClr val="C9D1D9"/>
            </a:solidFill>
            <a:prstDash val="solid"/>
          </a:ln>
        </p:spPr>
      </p:sp>
      <p:pic>
        <p:nvPicPr>
          <p:cNvPr id="6" name="Image 0" descr="Gridline Development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1022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· Light">
    <p:bg>
      <p:bgPr>
        <a:solidFill>
          <a:srgbClr val="F4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12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13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1023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· Light">
    <p:bg>
      <p:bgPr>
        <a:solidFill>
          <a:srgbClr val="F4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12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13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1024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· Light">
    <p:bg>
      <p:bgPr>
        <a:solidFill>
          <a:srgbClr val="F4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12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EYEBROW · FOUR WORDS MAX</a:t>
            </a:r>
            <a:endParaRPr lang="en-US" sz="1000" dirty="0"/>
          </a:p>
        </p:txBody>
      </p:sp>
      <p:sp>
        <p:nvSpPr>
          <p:cNvPr id="13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HEADLINE IN UPPERCASE, DECLARATIVE</a:t>
            </a:r>
            <a:endParaRPr lang="en-US" sz="3000" dirty="0"/>
          </a:p>
        </p:txBody>
      </p:sp>
      <p:sp>
        <p:nvSpPr>
          <p:cNvPr id="14" name="Text 7"/>
          <p:cNvSpPr/>
          <p:nvPr>
            <p:ph idx="112" type="body" hasCustomPrompt="1"/>
          </p:nvPr>
        </p:nvSpPr>
        <p:spPr>
          <a:xfrm>
            <a:off x="685800" y="56692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rgbClr val="46586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rgbClr val="46586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 and as-of date.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1025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· Light">
    <p:bg>
      <p:bgPr>
        <a:solidFill>
          <a:srgbClr val="F4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12" name="Text 7"/>
          <p:cNvSpPr/>
          <p:nvPr/>
        </p:nvSpPr>
        <p:spPr>
          <a:xfrm>
            <a:off x="685800" y="118872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“</a:t>
            </a:r>
            <a:endParaRPr lang="en-US" sz="9600" dirty="0"/>
          </a:p>
        </p:txBody>
      </p:sp>
      <p:sp>
        <p:nvSpPr>
          <p:cNvPr id="13" name="Text 8"/>
          <p:cNvSpPr/>
          <p:nvPr>
            <p:ph idx="111" type="body" hasCustomPrompt="1"/>
          </p:nvPr>
        </p:nvSpPr>
        <p:spPr>
          <a:xfrm>
            <a:off x="685800" y="2240280"/>
            <a:ext cx="877824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ct val="120000"/>
              </a:lnSpc>
              <a:buNone/>
              <a:defRPr lang="en-US" sz="28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Quotation in sentence case.</a:t>
            </a:r>
            <a:endParaRPr lang="en-US" sz="2800" dirty="0"/>
          </a:p>
        </p:txBody>
      </p:sp>
      <p:sp>
        <p:nvSpPr>
          <p:cNvPr id="14" name="Text 8"/>
          <p:cNvSpPr/>
          <p:nvPr>
            <p:ph idx="112" type="body" hasCustomPrompt="1"/>
          </p:nvPr>
        </p:nvSpPr>
        <p:spPr>
          <a:xfrm>
            <a:off x="685800" y="4846320"/>
            <a:ext cx="82296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NAME  ·  TITLE, ORGANIZATION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1026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· Light">
    <p:bg>
      <p:bgPr>
        <a:solidFill>
          <a:srgbClr val="F4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344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77295" y="0"/>
            <a:ext cx="0" cy="9144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200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362895" y="0"/>
            <a:ext cx="0" cy="457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905695" y="457200"/>
            <a:ext cx="22860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820095" y="914400"/>
            <a:ext cx="13716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8947" y="416052"/>
            <a:ext cx="82296" cy="82296"/>
          </a:xfrm>
          <a:prstGeom prst="rect">
            <a:avLst/>
          </a:prstGeom>
        </p:spPr>
      </p:pic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347" y="873252"/>
            <a:ext cx="82296" cy="82296"/>
          </a:xfrm>
          <a:prstGeom prst="rect">
            <a:avLst/>
          </a:prstGeom>
        </p:spPr>
      </p:pic>
      <p:pic>
        <p:nvPicPr>
          <p:cNvPr id="10" name="Image 2" descr="Gridline Development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291072"/>
            <a:ext cx="1519074" cy="2377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2455" y="6291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CONFIDENTIAL  ·  GRIDLINE DEVELOPMENT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1027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g"/><Relationship Id="rId3" Type="http://schemas.openxmlformats.org/officeDocument/2006/relationships/image" Target="../media/image-10-1.png"/><Relationship Id="rId4" Type="http://schemas.openxmlformats.org/officeDocument/2006/relationships/image" Target="../media/image-10-4.jpg"/><Relationship Id="rId5" Type="http://schemas.openxmlformats.org/officeDocument/2006/relationships/slideLayout" Target="../slideLayouts/slideLayout10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1.png"/><Relationship Id="rId3" Type="http://schemas.openxmlformats.org/officeDocument/2006/relationships/image" Target="../media/image-11-3.png"/><Relationship Id="rId4" Type="http://schemas.openxmlformats.org/officeDocument/2006/relationships/image" Target="../media/image-11-1.png"/><Relationship Id="rId5" Type="http://schemas.openxmlformats.org/officeDocument/2006/relationships/image" Target="../media/image-11-1.png"/><Relationship Id="rId6" Type="http://schemas.openxmlformats.org/officeDocument/2006/relationships/slideLayout" Target="../slideLayouts/slideLayout1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9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20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2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jpg"/><Relationship Id="rId3" Type="http://schemas.openxmlformats.org/officeDocument/2006/relationships/image" Target="../media/image-22-1.png"/><Relationship Id="rId4" Type="http://schemas.openxmlformats.org/officeDocument/2006/relationships/image" Target="../media/image-22-4.jpg"/><Relationship Id="rId5" Type="http://schemas.openxmlformats.org/officeDocument/2006/relationships/slideLayout" Target="../slideLayouts/slideLayout23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1.png"/><Relationship Id="rId3" Type="http://schemas.openxmlformats.org/officeDocument/2006/relationships/image" Target="../media/image-23-3.png"/><Relationship Id="rId4" Type="http://schemas.openxmlformats.org/officeDocument/2006/relationships/image" Target="../media/image-23-1.png"/><Relationship Id="rId5" Type="http://schemas.openxmlformats.org/officeDocument/2006/relationships/image" Target="../media/image-23-1.png"/><Relationship Id="rId6" Type="http://schemas.openxmlformats.org/officeDocument/2006/relationships/slideLayout" Target="../slideLayouts/slideLayout24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2.png"/><Relationship Id="rId4" Type="http://schemas.openxmlformats.org/officeDocument/2006/relationships/image" Target="../media/image-35-2.png"/><Relationship Id="rId5" Type="http://schemas.openxmlformats.org/officeDocument/2006/relationships/image" Target="../media/image-35-2.png"/><Relationship Id="rId6" Type="http://schemas.openxmlformats.org/officeDocument/2006/relationships/slideLayout" Target="../slideLayouts/slideLayout11.xml"/><Relationship Id="rId7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slideLayout" Target="../slideLayouts/slideLayout22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image" Target="../media/image-48-2.png"/><Relationship Id="rId4" Type="http://schemas.openxmlformats.org/officeDocument/2006/relationships/image" Target="../media/image-48-2.png"/><Relationship Id="rId5" Type="http://schemas.openxmlformats.org/officeDocument/2006/relationships/image" Target="../media/image-48-2.png"/><Relationship Id="rId6" Type="http://schemas.openxmlformats.org/officeDocument/2006/relationships/slideLayout" Target="../slideLayouts/slideLayout24.xml"/><Relationship Id="rId7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1" type="title" hasCustomPrompt="1"/>
          </p:nvPr>
        </p:nvSpPr>
        <p:spPr>
          <a:xfrm>
            <a:off x="685800" y="2148840"/>
            <a:ext cx="6949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 SECURE</a:t>
            </a:r>
            <a:endParaRPr lang="en-US" sz="4600" dirty="0"/>
          </a:p>
          <a:p>
            <a:pPr algn="l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POWER</a:t>
            </a:r>
            <a:endParaRPr lang="en-US" sz="4600" dirty="0"/>
          </a:p>
          <a:p>
            <a:pPr algn="l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BEFORE THE LAND</a:t>
            </a:r>
            <a:endParaRPr lang="en-US" sz="4600" dirty="0"/>
          </a:p>
        </p:txBody>
      </p:sp>
      <p:sp>
        <p:nvSpPr>
          <p:cNvPr id="3" name="Text 0"/>
          <p:cNvSpPr txBox="1"/>
          <p:nvPr>
            <p:ph idx="102" type="body" hasCustomPrompt="1"/>
          </p:nvPr>
        </p:nvSpPr>
        <p:spPr>
          <a:xfrm>
            <a:off x="685800" y="475488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700" dirty="0">
                <a:solidFill>
                  <a:srgbClr val="9CB0C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Powered land for data centers and heavy industry, developed from the substation outward.</a:t>
            </a:r>
            <a:endParaRPr lang="en-US" sz="1700" dirty="0"/>
          </a:p>
        </p:txBody>
      </p:sp>
      <p:sp>
        <p:nvSpPr>
          <p:cNvPr id="4" name="Text 0"/>
          <p:cNvSpPr txBox="1"/>
          <p:nvPr>
            <p:ph idx="103" type="body" hasCustomPrompt="1"/>
          </p:nvPr>
        </p:nvSpPr>
        <p:spPr>
          <a:xfrm>
            <a:off x="685800" y="5989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INVESTOR BRIEFING  ·  Q4 2026  · 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 txBox="1"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READ FIRST  ·  DELETE BEFORE PRESENTING</a:t>
            </a:r>
            <a:endParaRPr lang="en-US" sz="1000" dirty="0"/>
          </a:p>
        </p:txBody>
      </p:sp>
      <p:sp>
        <p:nvSpPr>
          <p:cNvPr id="3" name="Text 7"/>
          <p:cNvSpPr txBox="1"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HOW TO USE THIS TEMPLATE</a:t>
            </a:r>
            <a:endParaRPr lang="en-US" sz="3000" dirty="0"/>
          </a:p>
        </p:txBody>
      </p:sp>
      <p:sp>
        <p:nvSpPr>
          <p:cNvPr id="4" name="Text 7"/>
          <p:cNvSpPr txBox="1"/>
          <p:nvPr>
            <p:ph idx="112" type="body" hasCustomPrompt="1"/>
          </p:nvPr>
        </p:nvSpPr>
        <p:spPr>
          <a:xfrm>
            <a:off x="685800" y="2148840"/>
            <a:ext cx="6949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New slide: Home &gt; New Slide, then pick a layout. Every layout comes in Dark and Light.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Blank versions of every layout sit at the end of this file. Duplicate what you need, then delete the examples.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Click a placeholder and type. Sizes, colors and spacing are built in.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Install the fonts first: Archivo, IBM Plex Sans and IBM Plex Mono, free on Google Fonts. Without them, line breaks move.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One amber thing per slide. Headlines in uppercase, body in sentence case.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Figures, names and contact details in the examples are placeholders. Replace them before use.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549640" y="2194560"/>
            <a:ext cx="2971800" cy="3017520"/>
          </a:xfrm>
          <a:prstGeom prst="rect">
            <a:avLst/>
          </a:prstGeom>
          <a:solidFill>
            <a:srgbClr val="0D1B2E"/>
          </a:solidFill>
          <a:ln w="9525">
            <a:solidFill>
              <a:srgbClr val="2B446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823960" y="245059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 THIS FILE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8823960" y="2834640"/>
            <a:ext cx="242316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823960" y="29260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  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Start here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823960" y="3255264"/>
            <a:ext cx="242316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823960" y="3346704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  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Examples · Dark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8823960" y="3675888"/>
            <a:ext cx="242316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823960" y="3767328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  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Examples · Light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8823960" y="4096512"/>
            <a:ext cx="242316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823960" y="4187952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  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Blank layouts · Dark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8823960" y="4517136"/>
            <a:ext cx="242316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823960" y="4608576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   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Blank layouts · Light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685800" y="22860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400" dirty="0"/>
          </a:p>
        </p:txBody>
      </p:sp>
      <p:sp>
        <p:nvSpPr>
          <p:cNvPr id="3" name="Text 0"/>
          <p:cNvSpPr txBox="1"/>
          <p:nvPr>
            <p:ph idx="101" type="title" hasCustomPrompt="1"/>
          </p:nvPr>
        </p:nvSpPr>
        <p:spPr>
          <a:xfrm>
            <a:off x="685800" y="2743200"/>
            <a:ext cx="6766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WHY POWER COMES FIRST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 txBox="1"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7"/>
          <p:cNvSpPr txBox="1"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FOUR TOPICS, IN THE ORDER WE DO THE WORK</a:t>
            </a:r>
            <a:endParaRPr lang="en-US" sz="3000" dirty="0"/>
          </a:p>
        </p:txBody>
      </p:sp>
      <p:sp>
        <p:nvSpPr>
          <p:cNvPr id="4" name="Text 7"/>
          <p:cNvSpPr txBox="1"/>
          <p:nvPr>
            <p:ph idx="112" type="body" hasCustomPrompt="1"/>
          </p:nvPr>
        </p:nvSpPr>
        <p:spPr>
          <a:xfrm>
            <a:off x="685800" y="2286000"/>
            <a:ext cx="74980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Why power comes first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Our approach: site, power, land, community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Pipeline and markets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Team and next steps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 txBox="1"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THESIS</a:t>
            </a:r>
            <a:endParaRPr lang="en-US" sz="1000" dirty="0"/>
          </a:p>
        </p:txBody>
      </p:sp>
      <p:sp>
        <p:nvSpPr>
          <p:cNvPr id="3" name="Text 7"/>
          <p:cNvSpPr txBox="1"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GRID IS THE BOTTLENECK. WE PLAN FOR IT FIRST.</a:t>
            </a:r>
            <a:endParaRPr lang="en-US" sz="3000" dirty="0"/>
          </a:p>
        </p:txBody>
      </p:sp>
      <p:sp>
        <p:nvSpPr>
          <p:cNvPr id="4" name="Text 7"/>
          <p:cNvSpPr txBox="1"/>
          <p:nvPr>
            <p:ph idx="112" type="body" hasCustomPrompt="1"/>
          </p:nvPr>
        </p:nvSpPr>
        <p:spPr>
          <a:xfrm>
            <a:off x="685800" y="2148840"/>
            <a:ext cx="6949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Most large-load sites fail on power, not land. Available capacity, queue position and upgrade cost decide whether a site can be delivered, and when.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We begin with the utility: capacity at the substation, the interconnection queue, and the cost and schedule of upgrades.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Only then do we assemble acreage, working outward from the point of interconnection.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Entitlements and community agreements are secured before a site is offered to a user.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9052560" y="2560320"/>
            <a:ext cx="0" cy="2743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95360" y="3017520"/>
            <a:ext cx="27432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509760" y="2560320"/>
            <a:ext cx="0" cy="2743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95360" y="3474720"/>
            <a:ext cx="27432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966960" y="2560320"/>
            <a:ext cx="0" cy="2743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95360" y="3931920"/>
            <a:ext cx="27432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424160" y="2560320"/>
            <a:ext cx="0" cy="2743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95360" y="4389120"/>
            <a:ext cx="27432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881360" y="2560320"/>
            <a:ext cx="0" cy="27432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95360" y="4846320"/>
            <a:ext cx="27432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509760" y="3474720"/>
            <a:ext cx="914400" cy="914400"/>
          </a:xfrm>
          <a:prstGeom prst="rect">
            <a:avLst/>
          </a:prstGeom>
          <a:solidFill>
            <a:srgbClr val="061120">
              <a:alpha val="0"/>
            </a:srgbClr>
          </a:solidFill>
          <a:ln w="12700">
            <a:solidFill>
              <a:srgbClr val="9CB0C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52560" y="3017520"/>
            <a:ext cx="1828800" cy="1828800"/>
          </a:xfrm>
          <a:prstGeom prst="rect">
            <a:avLst/>
          </a:prstGeom>
          <a:solidFill>
            <a:srgbClr val="061120">
              <a:alpha val="0"/>
            </a:srgbClr>
          </a:solidFill>
          <a:ln w="9525">
            <a:solidFill>
              <a:srgbClr val="5B7089"/>
            </a:solidFill>
            <a:prstDash val="dash"/>
          </a:ln>
        </p:spPr>
      </p:sp>
      <p:pic>
        <p:nvPicPr>
          <p:cNvPr id="17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808" y="3858768"/>
            <a:ext cx="146304" cy="146304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8595360" y="53949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POINT OF INTERCONNECTION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rand terrain illustration: survey gridlines draped over contour lines, with one amber node at the point of interconnection.">    </p:cNvPr>
          <p:cNvPicPr>
            <a:picLocks noChangeAspect="1"/>
          </p:cNvPicPr>
          <p:nvPr>
            <p:ph type="pic" idx="103" hasCustomPrompt="1"/>
          </p:nvPr>
        </p:nvPicPr>
        <p:blipFill>
          <a:blip r:embed="rId1"/>
          <a:stretch>
            <a:fillRect/>
          </a:stretch>
        </p:blipFill>
        <p:spPr>
          <a:xfrm>
            <a:off x="6705295" y="0"/>
            <a:ext cx="5486400" cy="6858000"/>
          </a:xfrm>
          <a:prstGeom prst="rect">
            <a:avLst/>
          </a:prstGeom>
        </p:spPr>
      </p:pic>
      <p:sp>
        <p:nvSpPr>
          <p:cNvPr id="3" name="Text 0"/>
          <p:cNvSpPr txBox="1"/>
          <p:nvPr>
            <p:ph idx="100" type="body" hasCustomPrompt="1"/>
          </p:nvPr>
        </p:nvSpPr>
        <p:spPr>
          <a:xfrm>
            <a:off x="685800" y="658368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02 / POWER STRATEGY</a:t>
            </a:r>
            <a:endParaRPr lang="en-US" sz="1000" dirty="0"/>
          </a:p>
        </p:txBody>
      </p:sp>
      <p:sp>
        <p:nvSpPr>
          <p:cNvPr id="4" name="Text 0"/>
          <p:cNvSpPr txBox="1"/>
          <p:nvPr>
            <p:ph idx="101" type="title" hasCustomPrompt="1"/>
          </p:nvPr>
        </p:nvSpPr>
        <p:spPr>
          <a:xfrm>
            <a:off x="685800" y="960120"/>
            <a:ext cx="5394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START AT THE SUBSTATION. WORK OUTWARD.</a:t>
            </a:r>
            <a:endParaRPr lang="en-US" sz="2800" dirty="0"/>
          </a:p>
        </p:txBody>
      </p:sp>
      <p:sp>
        <p:nvSpPr>
          <p:cNvPr id="5" name="Text 0"/>
          <p:cNvSpPr txBox="1"/>
          <p:nvPr>
            <p:ph idx="102" type="body" hasCustomPrompt="1"/>
          </p:nvPr>
        </p:nvSpPr>
        <p:spPr>
          <a:xfrm>
            <a:off x="685800" y="2377440"/>
            <a:ext cx="51206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We engage the serving utility before we option land. Load studies, queue position and upgrade scope are known quantities when we close.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Pre-application meetings with utility planning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Interconnection request filed with site control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Upgrade cost and schedule tracked to energization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rand terrain illustration: survey gridlines draped over contour lines, with one amber node at the point of interconnection.">    </p:cNvPr>
          <p:cNvPicPr>
            <a:picLocks noChangeAspect="1"/>
          </p:cNvPicPr>
          <p:nvPr>
            <p:ph type="pic" idx="100" hasCustomPrompt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5120640"/>
            <a:ext cx="12191695" cy="1737360"/>
          </a:xfrm>
          <a:prstGeom prst="rect">
            <a:avLst/>
          </a:prstGeom>
          <a:solidFill>
            <a:srgbClr val="061120">
              <a:alpha val="85000"/>
            </a:srgbClr>
          </a:solidFill>
          <a:ln w="12700">
            <a:solidFill>
              <a:srgbClr val="061120">
                <a:alpha val="0"/>
              </a:srgbClr>
            </a:solidFill>
            <a:prstDash val="solid"/>
          </a:ln>
        </p:spPr>
      </p:sp>
      <p:sp>
        <p:nvSpPr>
          <p:cNvPr id="4" name="Text 0"/>
          <p:cNvSpPr txBox="1"/>
          <p:nvPr>
            <p:ph idx="101" type="body" hasCustomPrompt="1"/>
          </p:nvPr>
        </p:nvSpPr>
        <p:spPr>
          <a:xfrm>
            <a:off x="685800" y="544068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EVERY ACRE HAS A PATH TO POWER</a:t>
            </a:r>
            <a:endParaRPr lang="en-US" sz="2000" dirty="0"/>
          </a:p>
        </p:txBody>
      </p:sp>
      <p:sp>
        <p:nvSpPr>
          <p:cNvPr id="5" name="Text 0"/>
          <p:cNvSpPr txBox="1"/>
          <p:nvPr>
            <p:ph idx="102" type="body" hasCustomPrompt="1"/>
          </p:nvPr>
        </p:nvSpPr>
        <p:spPr>
          <a:xfrm>
            <a:off x="685800" y="6035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PLACEHOLDER COUNTY, GA  ·  230 KV  ·  0.8 MI TO POINT OF INTERCONNECTION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 txBox="1"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BY THE NUMBERS</a:t>
            </a:r>
            <a:endParaRPr lang="en-US" sz="1000" dirty="0"/>
          </a:p>
        </p:txBody>
      </p:sp>
      <p:sp>
        <p:nvSpPr>
          <p:cNvPr id="3" name="Text 7"/>
          <p:cNvSpPr txBox="1"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SCALE, STATED PLAINLY</a:t>
            </a:r>
            <a:endParaRPr lang="en-US" sz="3000" dirty="0"/>
          </a:p>
        </p:txBody>
      </p:sp>
      <p:sp>
        <p:nvSpPr>
          <p:cNvPr id="4" name="Text 8"/>
          <p:cNvSpPr txBox="1"/>
          <p:nvPr>
            <p:ph idx="113" type="body" hasCustomPrompt="1"/>
          </p:nvPr>
        </p:nvSpPr>
        <p:spPr>
          <a:xfrm>
            <a:off x="960120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6,400+</a:t>
            </a:r>
            <a:endParaRPr lang="en-US" sz="4400" dirty="0"/>
          </a:p>
        </p:txBody>
      </p:sp>
      <p:sp>
        <p:nvSpPr>
          <p:cNvPr id="5" name="Text 8"/>
          <p:cNvSpPr txBox="1"/>
          <p:nvPr>
            <p:ph idx="114" type="body" hasCustomPrompt="1"/>
          </p:nvPr>
        </p:nvSpPr>
        <p:spPr>
          <a:xfrm>
            <a:off x="960120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ACRES UNDER CONTROL</a:t>
            </a:r>
            <a:endParaRPr lang="en-US" sz="1000" dirty="0"/>
          </a:p>
        </p:txBody>
      </p:sp>
      <p:sp>
        <p:nvSpPr>
          <p:cNvPr id="6" name="Text 9"/>
          <p:cNvSpPr txBox="1"/>
          <p:nvPr>
            <p:ph idx="117" type="body" hasCustomPrompt="1"/>
          </p:nvPr>
        </p:nvSpPr>
        <p:spPr>
          <a:xfrm>
            <a:off x="3665144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1,850</a:t>
            </a:r>
            <a:endParaRPr lang="en-US" sz="4400" dirty="0"/>
          </a:p>
        </p:txBody>
      </p:sp>
      <p:sp>
        <p:nvSpPr>
          <p:cNvPr id="7" name="Text 9"/>
          <p:cNvSpPr txBox="1"/>
          <p:nvPr>
            <p:ph idx="118" type="body" hasCustomPrompt="1"/>
          </p:nvPr>
        </p:nvSpPr>
        <p:spPr>
          <a:xfrm>
            <a:off x="3665144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MW UNDER DEVELOPMENT</a:t>
            </a:r>
            <a:endParaRPr lang="en-US" sz="1000" dirty="0"/>
          </a:p>
        </p:txBody>
      </p:sp>
      <p:sp>
        <p:nvSpPr>
          <p:cNvPr id="8" name="Text 10"/>
          <p:cNvSpPr txBox="1"/>
          <p:nvPr>
            <p:ph idx="121" type="body" hasCustomPrompt="1"/>
          </p:nvPr>
        </p:nvSpPr>
        <p:spPr>
          <a:xfrm>
            <a:off x="6370168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4400" dirty="0"/>
          </a:p>
        </p:txBody>
      </p:sp>
      <p:sp>
        <p:nvSpPr>
          <p:cNvPr id="9" name="Text 10"/>
          <p:cNvSpPr txBox="1"/>
          <p:nvPr>
            <p:ph idx="122" type="body" hasCustomPrompt="1"/>
          </p:nvPr>
        </p:nvSpPr>
        <p:spPr>
          <a:xfrm>
            <a:off x="6370168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ACTIVE MARKETS</a:t>
            </a:r>
            <a:endParaRPr lang="en-US" sz="1000" dirty="0"/>
          </a:p>
        </p:txBody>
      </p:sp>
      <p:sp>
        <p:nvSpPr>
          <p:cNvPr id="10" name="Text 11"/>
          <p:cNvSpPr txBox="1"/>
          <p:nvPr>
            <p:ph idx="125" type="body" hasCustomPrompt="1"/>
          </p:nvPr>
        </p:nvSpPr>
        <p:spPr>
          <a:xfrm>
            <a:off x="9075191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75+</a:t>
            </a:r>
            <a:endParaRPr lang="en-US" sz="4400" dirty="0"/>
          </a:p>
        </p:txBody>
      </p:sp>
      <p:sp>
        <p:nvSpPr>
          <p:cNvPr id="11" name="Text 11"/>
          <p:cNvSpPr txBox="1"/>
          <p:nvPr>
            <p:ph idx="126" type="body" hasCustomPrompt="1"/>
          </p:nvPr>
        </p:nvSpPr>
        <p:spPr>
          <a:xfrm>
            <a:off x="9075191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YEARS COMBINED TEAM EXPERIENCE</a:t>
            </a:r>
            <a:endParaRPr lang="en-US" sz="1000" dirty="0"/>
          </a:p>
        </p:txBody>
      </p:sp>
      <p:sp>
        <p:nvSpPr>
          <p:cNvPr id="12" name="Text 11"/>
          <p:cNvSpPr txBox="1"/>
          <p:nvPr>
            <p:ph idx="127" type="body" hasCustomPrompt="1"/>
          </p:nvPr>
        </p:nvSpPr>
        <p:spPr>
          <a:xfrm>
            <a:off x="685800" y="47548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dirty="0">
                <a:solidFill>
                  <a:srgbClr val="9CB0C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Placeholder figures for layout. Grant to replace with verified numbers and an as-of date.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685800" y="6583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SITE OVERVIEW</a:t>
            </a:r>
            <a:endParaRPr lang="en-US" sz="1000" dirty="0"/>
          </a:p>
        </p:txBody>
      </p:sp>
      <p:sp>
        <p:nvSpPr>
          <p:cNvPr id="3" name="Text 0"/>
          <p:cNvSpPr txBox="1"/>
          <p:nvPr>
            <p:ph idx="101" type="title" hasCustomPrompt="1"/>
          </p:nvPr>
        </p:nvSpPr>
        <p:spPr>
          <a:xfrm>
            <a:off x="685800" y="960120"/>
            <a:ext cx="3749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SITE 01: PLACEHOLDER COUNTY, GEORGIA</a:t>
            </a:r>
            <a:endParaRPr lang="en-US" sz="2400" dirty="0"/>
          </a:p>
        </p:txBody>
      </p:sp>
      <p:sp>
        <p:nvSpPr>
          <p:cNvPr id="4" name="Text 0"/>
          <p:cNvSpPr txBox="1"/>
          <p:nvPr>
            <p:ph idx="102" type="body" hasCustomPrompt="1"/>
          </p:nvPr>
        </p:nvSpPr>
        <p:spPr>
          <a:xfrm>
            <a:off x="685800" y="2286000"/>
            <a:ext cx="35661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ACREAGE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1,240 ac controlled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POWER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300 MW requested, 230 kV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DISTANCE TO POI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0.8 mi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ZONING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Industrial, by right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STATUS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Interconnection study under way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3336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7908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480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7052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1624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6196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0768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340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9912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484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9056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3628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8200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2772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76495" y="11430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76495" y="16002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76495" y="20574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876495" y="25146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876495" y="29718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876495" y="34290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876495" y="38862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876495" y="43434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76495" y="48006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876495" y="52578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876495" y="57150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flipV="1">
            <a:off x="4876495" y="4160520"/>
            <a:ext cx="1158545" cy="320040"/>
          </a:xfrm>
          <a:prstGeom prst="line">
            <a:avLst/>
          </a:prstGeom>
          <a:noFill/>
          <a:ln w="19050">
            <a:solidFill>
              <a:srgbClr val="6FA8D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flipV="1">
            <a:off x="6035040" y="3657600"/>
            <a:ext cx="1188720" cy="502920"/>
          </a:xfrm>
          <a:prstGeom prst="line">
            <a:avLst/>
          </a:prstGeom>
          <a:noFill/>
          <a:ln w="19050">
            <a:solidFill>
              <a:srgbClr val="6FA8D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 flipV="1">
            <a:off x="7223760" y="3246120"/>
            <a:ext cx="1371600" cy="411480"/>
          </a:xfrm>
          <a:prstGeom prst="line">
            <a:avLst/>
          </a:prstGeom>
          <a:noFill/>
          <a:ln w="19050">
            <a:solidFill>
              <a:srgbClr val="6FA8D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 flipV="1">
            <a:off x="8595360" y="2560320"/>
            <a:ext cx="1371600" cy="685800"/>
          </a:xfrm>
          <a:prstGeom prst="line">
            <a:avLst/>
          </a:prstGeom>
          <a:noFill/>
          <a:ln w="19050">
            <a:solidFill>
              <a:srgbClr val="6FA8D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V="1">
            <a:off x="9966960" y="1920240"/>
            <a:ext cx="1538935" cy="640080"/>
          </a:xfrm>
          <a:prstGeom prst="line">
            <a:avLst/>
          </a:prstGeom>
          <a:noFill/>
          <a:ln w="19050">
            <a:solidFill>
              <a:srgbClr val="6FA8D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989320" y="4114800"/>
            <a:ext cx="91440" cy="91440"/>
          </a:xfrm>
          <a:prstGeom prst="rect">
            <a:avLst/>
          </a:prstGeom>
          <a:solidFill>
            <a:srgbClr val="061120"/>
          </a:solidFill>
          <a:ln w="15875">
            <a:solidFill>
              <a:srgbClr val="6FA8D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549640" y="3200400"/>
            <a:ext cx="91440" cy="91440"/>
          </a:xfrm>
          <a:prstGeom prst="rect">
            <a:avLst/>
          </a:prstGeom>
          <a:solidFill>
            <a:srgbClr val="061120"/>
          </a:solidFill>
          <a:ln w="15875">
            <a:solidFill>
              <a:srgbClr val="6FA8DC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9921240" y="2514600"/>
            <a:ext cx="91440" cy="91440"/>
          </a:xfrm>
          <a:prstGeom prst="rect">
            <a:avLst/>
          </a:prstGeom>
          <a:solidFill>
            <a:srgbClr val="061120"/>
          </a:solidFill>
          <a:ln w="15875">
            <a:solidFill>
              <a:srgbClr val="6FA8DC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9052560" y="2240280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6FA8D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230 KV  ·  TRANSMISSION</a:t>
            </a:r>
            <a:endParaRPr lang="en-US" sz="800" dirty="0"/>
          </a:p>
        </p:txBody>
      </p:sp>
      <p:sp>
        <p:nvSpPr>
          <p:cNvPr id="39" name="Shape 37"/>
          <p:cNvSpPr/>
          <p:nvPr/>
        </p:nvSpPr>
        <p:spPr>
          <a:xfrm>
            <a:off x="7619695" y="3886200"/>
            <a:ext cx="2286000" cy="1143000"/>
          </a:xfrm>
          <a:prstGeom prst="rect">
            <a:avLst/>
          </a:prstGeom>
          <a:solidFill>
            <a:srgbClr val="7FA98A">
              <a:alpha val="14000"/>
            </a:srgbClr>
          </a:solidFill>
          <a:ln w="12700">
            <a:solidFill>
              <a:srgbClr val="7FA98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905695" y="4343400"/>
            <a:ext cx="914400" cy="1143000"/>
          </a:xfrm>
          <a:prstGeom prst="rect">
            <a:avLst/>
          </a:prstGeom>
          <a:solidFill>
            <a:srgbClr val="7FA98A">
              <a:alpha val="14000"/>
            </a:srgbClr>
          </a:solidFill>
          <a:ln w="12700">
            <a:solidFill>
              <a:srgbClr val="7FA98A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7619695" y="5102352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7FA98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CONTROLLED  ·  1,240 AC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7223760" y="3657600"/>
            <a:ext cx="1234440" cy="777240"/>
          </a:xfrm>
          <a:prstGeom prst="line">
            <a:avLst/>
          </a:prstGeom>
          <a:noFill/>
          <a:ln w="9525">
            <a:solidFill>
              <a:srgbClr val="9CB0C4"/>
            </a:solidFill>
            <a:prstDash val="dash"/>
          </a:ln>
        </p:spPr>
      </p:sp>
      <p:sp>
        <p:nvSpPr>
          <p:cNvPr id="43" name="Shape 41"/>
          <p:cNvSpPr/>
          <p:nvPr/>
        </p:nvSpPr>
        <p:spPr>
          <a:xfrm>
            <a:off x="7086600" y="3520440"/>
            <a:ext cx="274320" cy="274320"/>
          </a:xfrm>
          <a:prstGeom prst="rect">
            <a:avLst/>
          </a:prstGeom>
          <a:solidFill>
            <a:srgbClr val="06112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6583680" y="320040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FFFF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SUBSTATION</a:t>
            </a:r>
            <a:endParaRPr lang="en-US" sz="800" dirty="0"/>
          </a:p>
        </p:txBody>
      </p:sp>
      <p:pic>
        <p:nvPicPr>
          <p:cNvPr id="45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0" y="4343400"/>
            <a:ext cx="182880" cy="182880"/>
          </a:xfrm>
          <a:prstGeom prst="rect">
            <a:avLst/>
          </a:prstGeom>
        </p:spPr>
      </p:pic>
      <p:sp>
        <p:nvSpPr>
          <p:cNvPr id="46" name="Text 43"/>
          <p:cNvSpPr txBox="1"/>
          <p:nvPr/>
        </p:nvSpPr>
        <p:spPr>
          <a:xfrm>
            <a:off x="8641080" y="4315968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FFFF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SITE 01</a:t>
            </a:r>
            <a:endParaRPr lang="en-US" sz="900" dirty="0"/>
          </a:p>
        </p:txBody>
      </p:sp>
      <p:sp>
        <p:nvSpPr>
          <p:cNvPr id="47" name="Text 44"/>
          <p:cNvSpPr txBox="1"/>
          <p:nvPr/>
        </p:nvSpPr>
        <p:spPr>
          <a:xfrm>
            <a:off x="10317175" y="5623560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 ↑   1 MI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 txBox="1"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TEAM</a:t>
            </a:r>
            <a:endParaRPr lang="en-US" sz="1000" dirty="0"/>
          </a:p>
        </p:txBody>
      </p:sp>
      <p:sp>
        <p:nvSpPr>
          <p:cNvPr id="3" name="Text 7"/>
          <p:cNvSpPr txBox="1"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 KNOW WHAT THIS WORK TAKES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85800" y="2331720"/>
            <a:ext cx="5090008" cy="0"/>
          </a:xfrm>
          <a:prstGeom prst="line">
            <a:avLst/>
          </a:prstGeom>
          <a:noFill/>
          <a:ln w="9525">
            <a:solidFill>
              <a:srgbClr val="5B7089"/>
            </a:solidFill>
            <a:prstDash val="solid"/>
          </a:ln>
        </p:spPr>
      </p:sp>
      <p:pic>
        <p:nvPicPr>
          <p:cNvPr id="5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" y="2290572"/>
            <a:ext cx="82296" cy="82296"/>
          </a:xfrm>
          <a:prstGeom prst="rect">
            <a:avLst/>
          </a:prstGeom>
        </p:spPr>
      </p:pic>
      <p:pic>
        <p:nvPicPr>
          <p:cNvPr id="6" name="Image 1" descr="Portrait of Grant Tall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06040"/>
            <a:ext cx="1920240" cy="192024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2926080" y="2606040"/>
            <a:ext cx="28497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[TITLE]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926080" y="2898648"/>
            <a:ext cx="2849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GRANT TALLON</a:t>
            </a:r>
            <a:endParaRPr lang="en-US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2926080" y="3383280"/>
            <a:ext cx="2849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9CB0C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[Two-line bio. Lead with a fact: years, megawatts, acres.]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415888" y="2331720"/>
            <a:ext cx="5090008" cy="0"/>
          </a:xfrm>
          <a:prstGeom prst="line">
            <a:avLst/>
          </a:prstGeom>
          <a:noFill/>
          <a:ln w="9525">
            <a:solidFill>
              <a:srgbClr val="5B7089"/>
            </a:solidFill>
            <a:prstDash val="solid"/>
          </a:ln>
        </p:spPr>
      </p:sp>
      <p:pic>
        <p:nvPicPr>
          <p:cNvPr id="11" name="Image 2" descr="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40" y="2290572"/>
            <a:ext cx="82296" cy="82296"/>
          </a:xfrm>
          <a:prstGeom prst="rect">
            <a:avLst/>
          </a:prstGeom>
        </p:spPr>
      </p:pic>
      <p:pic>
        <p:nvPicPr>
          <p:cNvPr id="12" name="Image 3" descr="Portrait of Jesse Bentley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5888" y="2606040"/>
            <a:ext cx="1920240" cy="19202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8656168" y="2606040"/>
            <a:ext cx="28497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[TITLE]</a:t>
            </a:r>
            <a:endParaRPr lang="en-US" sz="900" dirty="0"/>
          </a:p>
        </p:txBody>
      </p:sp>
      <p:sp>
        <p:nvSpPr>
          <p:cNvPr id="14" name="Text 8"/>
          <p:cNvSpPr txBox="1"/>
          <p:nvPr/>
        </p:nvSpPr>
        <p:spPr>
          <a:xfrm>
            <a:off x="8656168" y="2898648"/>
            <a:ext cx="2849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JESSE BENTLEY</a:t>
            </a:r>
            <a:endParaRPr lang="en-US" sz="2000" dirty="0"/>
          </a:p>
        </p:txBody>
      </p:sp>
      <p:sp>
        <p:nvSpPr>
          <p:cNvPr id="15" name="Text 9"/>
          <p:cNvSpPr txBox="1"/>
          <p:nvPr/>
        </p:nvSpPr>
        <p:spPr>
          <a:xfrm>
            <a:off x="8656168" y="3383280"/>
            <a:ext cx="2849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9CB0C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[Two-line bio. Lead with a fact: years, megawatts, acres.]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 txBox="1"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ROADMAP</a:t>
            </a:r>
            <a:endParaRPr lang="en-US" sz="1000" dirty="0"/>
          </a:p>
        </p:txBody>
      </p:sp>
      <p:sp>
        <p:nvSpPr>
          <p:cNvPr id="3" name="Text 7"/>
          <p:cNvSpPr txBox="1"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FROM FIRST UTILITY MEETING TO POWERED SITE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77240" y="3063240"/>
            <a:ext cx="10637215" cy="0"/>
          </a:xfrm>
          <a:prstGeom prst="line">
            <a:avLst/>
          </a:prstGeom>
          <a:noFill/>
          <a:ln w="12700">
            <a:solidFill>
              <a:srgbClr val="5B7089"/>
            </a:solidFill>
            <a:prstDash val="solid"/>
          </a:ln>
        </p:spPr>
      </p:sp>
      <p:pic>
        <p:nvPicPr>
          <p:cNvPr id="5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" y="3012948"/>
            <a:ext cx="100584" cy="1005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0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UTILITY ENGAGEMENT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Capacity screen and pre-application meeting.</a:t>
            </a:r>
            <a:endParaRPr lang="en-US" sz="1100" dirty="0"/>
          </a:p>
        </p:txBody>
      </p:sp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912" y="3012948"/>
            <a:ext cx="100584" cy="10058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002204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3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3002204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SITE CONTROL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3002204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Options executed around the point of interconnection.</a:t>
            </a:r>
            <a:endParaRPr lang="en-US" sz="1100" dirty="0"/>
          </a:p>
        </p:txBody>
      </p:sp>
      <p:pic>
        <p:nvPicPr>
          <p:cNvPr id="13" name="Image 2" descr="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872" y="2980944"/>
            <a:ext cx="164592" cy="16459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227168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6</a:t>
            </a:r>
            <a:endParaRPr lang="en-US" sz="900" dirty="0"/>
          </a:p>
        </p:txBody>
      </p:sp>
      <p:sp>
        <p:nvSpPr>
          <p:cNvPr id="15" name="Text 10"/>
          <p:cNvSpPr txBox="1"/>
          <p:nvPr/>
        </p:nvSpPr>
        <p:spPr>
          <a:xfrm>
            <a:off x="5227168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INTERCONNECTION FILED</a:t>
            </a:r>
            <a:endParaRPr lang="en-US" sz="1300" dirty="0"/>
          </a:p>
        </p:txBody>
      </p:sp>
      <p:sp>
        <p:nvSpPr>
          <p:cNvPr id="16" name="Text 11"/>
          <p:cNvSpPr txBox="1"/>
          <p:nvPr/>
        </p:nvSpPr>
        <p:spPr>
          <a:xfrm>
            <a:off x="5227168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Queue position secured; studies begin.</a:t>
            </a:r>
            <a:endParaRPr lang="en-US" sz="1100" dirty="0"/>
          </a:p>
        </p:txBody>
      </p:sp>
      <p:pic>
        <p:nvPicPr>
          <p:cNvPr id="17" name="Image 3" descr="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1839" y="3012948"/>
            <a:ext cx="100584" cy="100584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452131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14</a:t>
            </a:r>
            <a:endParaRPr lang="en-US" sz="900" dirty="0"/>
          </a:p>
        </p:txBody>
      </p:sp>
      <p:sp>
        <p:nvSpPr>
          <p:cNvPr id="19" name="Text 13"/>
          <p:cNvSpPr txBox="1"/>
          <p:nvPr/>
        </p:nvSpPr>
        <p:spPr>
          <a:xfrm>
            <a:off x="7452131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ENTITLEMENTS</a:t>
            </a:r>
            <a:endParaRPr lang="en-US" sz="1300" dirty="0"/>
          </a:p>
        </p:txBody>
      </p:sp>
      <p:sp>
        <p:nvSpPr>
          <p:cNvPr id="20" name="Text 14"/>
          <p:cNvSpPr txBox="1"/>
          <p:nvPr/>
        </p:nvSpPr>
        <p:spPr>
          <a:xfrm>
            <a:off x="7452131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Zoning, permits and county agreements in place.</a:t>
            </a:r>
            <a:endParaRPr lang="en-US" sz="1100" dirty="0"/>
          </a:p>
        </p:txBody>
      </p:sp>
      <p:pic>
        <p:nvPicPr>
          <p:cNvPr id="21" name="Image 4" descr="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6803" y="3012948"/>
            <a:ext cx="100584" cy="100584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9677095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24</a:t>
            </a:r>
            <a:endParaRPr lang="en-US" sz="900" dirty="0"/>
          </a:p>
        </p:txBody>
      </p:sp>
      <p:sp>
        <p:nvSpPr>
          <p:cNvPr id="23" name="Text 16"/>
          <p:cNvSpPr txBox="1"/>
          <p:nvPr/>
        </p:nvSpPr>
        <p:spPr>
          <a:xfrm>
            <a:off x="9677095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POWERED SITE</a:t>
            </a:r>
            <a:endParaRPr lang="en-US" sz="1300" dirty="0"/>
          </a:p>
        </p:txBody>
      </p:sp>
      <p:sp>
        <p:nvSpPr>
          <p:cNvPr id="24" name="Text 17"/>
          <p:cNvSpPr txBox="1"/>
          <p:nvPr/>
        </p:nvSpPr>
        <p:spPr>
          <a:xfrm>
            <a:off x="9677095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Delivered to the user, ready to build.</a:t>
            </a:r>
            <a:endParaRPr lang="en-US" sz="1100" dirty="0"/>
          </a:p>
        </p:txBody>
      </p:sp>
      <p:sp>
        <p:nvSpPr>
          <p:cNvPr id="25" name="Text 18"/>
          <p:cNvSpPr txBox="1"/>
          <p:nvPr/>
        </p:nvSpPr>
        <p:spPr>
          <a:xfrm>
            <a:off x="685800" y="5486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B0C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Illustrative schedule. The amber node marks the current stage.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 txBox="1"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PIPELINE</a:t>
            </a:r>
            <a:endParaRPr lang="en-US" sz="1000" dirty="0"/>
          </a:p>
        </p:txBody>
      </p:sp>
      <p:sp>
        <p:nvSpPr>
          <p:cNvPr id="3" name="Text 7"/>
          <p:cNvSpPr txBox="1"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ACTIVE SITES BY MARKET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103120"/>
          <a:ext cx="10820095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737360"/>
                <a:gridCol w="3413455"/>
                <a:gridCol w="1371600"/>
                <a:gridCol w="1280160"/>
                <a:gridCol w="155448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9CB0C4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SITE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B7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9CB0C4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MARKET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B7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9CB0C4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STATUS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B7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9CB0C4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ACRES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B7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9CB0C4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MW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B7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9CB0C4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VOLTAGE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B7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E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Site 01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Georgia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Interconnection study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1,240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230 kV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Site 02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Georgia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Site control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860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250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230 kV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Site 03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Alabama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Entitlements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2,100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600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500 kV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Site 04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Texas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Utility engagement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1,450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400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345 kV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Site 05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Texas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Interconnection filed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750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138 kV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7"/>
          <p:cNvSpPr txBox="1"/>
          <p:nvPr>
            <p:ph idx="112" type="body" hasCustomPrompt="1"/>
          </p:nvPr>
        </p:nvSpPr>
        <p:spPr>
          <a:xfrm>
            <a:off x="685800" y="56692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dirty="0">
                <a:solidFill>
                  <a:srgbClr val="9CB0C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Placeholder data for layout. Figures in IBM Plex Mono, right-aligned. Replace before use.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8"/>
          <p:cNvSpPr txBox="1"/>
          <p:nvPr>
            <p:ph idx="111" type="body" hasCustomPrompt="1"/>
          </p:nvPr>
        </p:nvSpPr>
        <p:spPr>
          <a:xfrm>
            <a:off x="685800" y="2240280"/>
            <a:ext cx="8778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work done before closing determines everything after it. By the time we buy land, the power question has an answer.</a:t>
            </a:r>
            <a:endParaRPr lang="en-US" sz="2800" dirty="0"/>
          </a:p>
        </p:txBody>
      </p:sp>
      <p:sp>
        <p:nvSpPr>
          <p:cNvPr id="3" name="Text 8"/>
          <p:cNvSpPr txBox="1"/>
          <p:nvPr>
            <p:ph idx="112" type="body" hasCustomPrompt="1"/>
          </p:nvPr>
        </p:nvSpPr>
        <p:spPr>
          <a:xfrm>
            <a:off x="685800" y="4846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[NAME]  ·  [TITLE], GRIDLINE DEVELOPMENT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1" type="title" hasCustomPrompt="1"/>
          </p:nvPr>
        </p:nvSpPr>
        <p:spPr>
          <a:xfrm>
            <a:off x="685800" y="2377440"/>
            <a:ext cx="6766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READY TO TALK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ABOUT A SITE?</a:t>
            </a:r>
            <a:endParaRPr lang="en-US" sz="4000" dirty="0"/>
          </a:p>
        </p:txBody>
      </p:sp>
      <p:sp>
        <p:nvSpPr>
          <p:cNvPr id="3" name="Text 0"/>
          <p:cNvSpPr txBox="1"/>
          <p:nvPr>
            <p:ph idx="102" type="body" hasCustomPrompt="1"/>
          </p:nvPr>
        </p:nvSpPr>
        <p:spPr>
          <a:xfrm>
            <a:off x="685800" y="429768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Grant Tallon, [Title]</a:t>
            </a:r>
            <a:endParaRPr lang="en-US" sz="1500" dirty="0"/>
          </a:p>
          <a:p>
            <a:pPr indent="0" marL="0">
              <a:lnSpc>
                <a:spcPct val="125000"/>
              </a:lnSpc>
              <a:spcAft>
                <a:spcPts val="4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grant@gridlinedevelopment.com  (placeholder)</a:t>
            </a:r>
            <a:endParaRPr lang="en-US" sz="1500" dirty="0"/>
          </a:p>
          <a:p>
            <a:pPr indent="0" marL="0">
              <a:lnSpc>
                <a:spcPct val="125000"/>
              </a:lnSpc>
              <a:spcAft>
                <a:spcPts val="400"/>
              </a:spcAft>
              <a:buNone/>
            </a:pPr>
            <a:r>
              <a:rPr lang="en-US" sz="1500" dirty="0">
                <a:solidFill>
                  <a:srgbClr val="9CB0C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linkedin.com/company/gridline-development  (placeholder)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2" type="title" hasCustomPrompt="1"/>
          </p:nvPr>
        </p:nvSpPr>
        <p:spPr>
          <a:xfrm>
            <a:off x="685800" y="214884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LIGHT ALTERNATE</a:t>
            </a:r>
            <a:endParaRPr lang="en-US" sz="4400" dirty="0"/>
          </a:p>
          <a:p>
            <a:pPr algn="l" indent="0" marL="0">
              <a:buNone/>
            </a:pPr>
            <a:r>
              <a: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FOR PRINT AND</a:t>
            </a:r>
            <a:endParaRPr lang="en-US" sz="4400" dirty="0"/>
          </a:p>
          <a:p>
            <a:pPr algn="l" indent="0" marL="0">
              <a:buNone/>
            </a:pPr>
            <a:r>
              <a: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COUNTY MEETINGS</a:t>
            </a:r>
            <a:endParaRPr lang="en-US" sz="4400" dirty="0"/>
          </a:p>
        </p:txBody>
      </p:sp>
      <p:sp>
        <p:nvSpPr>
          <p:cNvPr id="3" name="Text 0"/>
          <p:cNvSpPr txBox="1"/>
          <p:nvPr>
            <p:ph idx="103" type="body" hasCustomPrompt="1"/>
          </p:nvPr>
        </p:nvSpPr>
        <p:spPr>
          <a:xfrm>
            <a:off x="685800" y="475488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700" dirty="0">
                <a:solidFill>
                  <a:srgbClr val="46586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same layouts on paper. Use when a deck will be printed or projected in a bright room.</a:t>
            </a:r>
            <a:endParaRPr lang="en-US" sz="1700" dirty="0"/>
          </a:p>
        </p:txBody>
      </p:sp>
      <p:sp>
        <p:nvSpPr>
          <p:cNvPr id="4" name="Text 0"/>
          <p:cNvSpPr txBox="1"/>
          <p:nvPr>
            <p:ph idx="104" type="body" hasCustomPrompt="1"/>
          </p:nvPr>
        </p:nvSpPr>
        <p:spPr>
          <a:xfrm>
            <a:off x="685800" y="598932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INVESTOR BRIEFING  ·  Q4 2026  · 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9"/>
          <p:cNvSpPr txBox="1"/>
          <p:nvPr>
            <p:ph idx="122" type="body" hasCustomPrompt="1"/>
          </p:nvPr>
        </p:nvSpPr>
        <p:spPr>
          <a:xfrm>
            <a:off x="685800" y="22860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400" dirty="0"/>
          </a:p>
        </p:txBody>
      </p:sp>
      <p:sp>
        <p:nvSpPr>
          <p:cNvPr id="3" name="Text 19"/>
          <p:cNvSpPr txBox="1"/>
          <p:nvPr>
            <p:ph idx="123" type="title" hasCustomPrompt="1"/>
          </p:nvPr>
        </p:nvSpPr>
        <p:spPr>
          <a:xfrm>
            <a:off x="685800" y="2743200"/>
            <a:ext cx="6766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OUR APPROACH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 txBox="1"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7"/>
          <p:cNvSpPr txBox="1"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FOUR TOPICS, IN THE ORDER WE DO THE WORK</a:t>
            </a:r>
            <a:endParaRPr lang="en-US" sz="3000" dirty="0"/>
          </a:p>
        </p:txBody>
      </p:sp>
      <p:sp>
        <p:nvSpPr>
          <p:cNvPr id="4" name="Text 7"/>
          <p:cNvSpPr txBox="1"/>
          <p:nvPr>
            <p:ph idx="112" type="body" hasCustomPrompt="1"/>
          </p:nvPr>
        </p:nvSpPr>
        <p:spPr>
          <a:xfrm>
            <a:off x="685800" y="2286000"/>
            <a:ext cx="74980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Why power comes first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Our approach: site, power, land, community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Pipeline and markets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Team and next steps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 txBox="1"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THESIS</a:t>
            </a:r>
            <a:endParaRPr lang="en-US" sz="1000" dirty="0"/>
          </a:p>
        </p:txBody>
      </p:sp>
      <p:sp>
        <p:nvSpPr>
          <p:cNvPr id="3" name="Text 7"/>
          <p:cNvSpPr txBox="1"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GRID IS THE BOTTLENECK. WE PLAN FOR IT FIRST.</a:t>
            </a:r>
            <a:endParaRPr lang="en-US" sz="3000" dirty="0"/>
          </a:p>
        </p:txBody>
      </p:sp>
      <p:sp>
        <p:nvSpPr>
          <p:cNvPr id="4" name="Text 7"/>
          <p:cNvSpPr txBox="1"/>
          <p:nvPr>
            <p:ph idx="112" type="body" hasCustomPrompt="1"/>
          </p:nvPr>
        </p:nvSpPr>
        <p:spPr>
          <a:xfrm>
            <a:off x="685800" y="2148840"/>
            <a:ext cx="6949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5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Most large-load sites fail on power, not land. Available capacity, queue position and upgrade cost decide whether a site can be delivered, and when.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We begin with the utility: capacity at the substation, the interconnection queue, and the cost and schedule of upgrades.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Only then do we assemble acreage, working outward from the point of interconnection.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Entitlements and community agreements are secured before a site is offered to a user.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9052560" y="2560320"/>
            <a:ext cx="0" cy="2743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95360" y="3017520"/>
            <a:ext cx="27432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509760" y="2560320"/>
            <a:ext cx="0" cy="2743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95360" y="3474720"/>
            <a:ext cx="27432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966960" y="2560320"/>
            <a:ext cx="0" cy="2743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95360" y="3931920"/>
            <a:ext cx="27432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424160" y="2560320"/>
            <a:ext cx="0" cy="2743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95360" y="4389120"/>
            <a:ext cx="27432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881360" y="2560320"/>
            <a:ext cx="0" cy="27432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95360" y="4846320"/>
            <a:ext cx="27432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509760" y="3474720"/>
            <a:ext cx="914400" cy="914400"/>
          </a:xfrm>
          <a:prstGeom prst="rect">
            <a:avLst/>
          </a:prstGeom>
          <a:solidFill>
            <a:srgbClr val="F4F2ED">
              <a:alpha val="0"/>
            </a:srgbClr>
          </a:solidFill>
          <a:ln w="12700">
            <a:solidFill>
              <a:srgbClr val="46586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52560" y="3017520"/>
            <a:ext cx="1828800" cy="1828800"/>
          </a:xfrm>
          <a:prstGeom prst="rect">
            <a:avLst/>
          </a:prstGeom>
          <a:solidFill>
            <a:srgbClr val="F4F2ED">
              <a:alpha val="0"/>
            </a:srgbClr>
          </a:solidFill>
          <a:ln w="9525">
            <a:solidFill>
              <a:srgbClr val="7B8794"/>
            </a:solidFill>
            <a:prstDash val="dash"/>
          </a:ln>
        </p:spPr>
      </p:sp>
      <p:pic>
        <p:nvPicPr>
          <p:cNvPr id="17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808" y="3858768"/>
            <a:ext cx="146304" cy="146304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8595360" y="53949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POINT OF INTERCONNECTION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rand terrain illustration: survey gridlines draped over contour lines, with one amber node at the point of interconnection.">    </p:cNvPr>
          <p:cNvPicPr>
            <a:picLocks noChangeAspect="1"/>
          </p:cNvPicPr>
          <p:nvPr>
            <p:ph type="pic" idx="103" hasCustomPrompt="1"/>
          </p:nvPr>
        </p:nvPicPr>
        <p:blipFill>
          <a:blip r:embed="rId1"/>
          <a:stretch>
            <a:fillRect/>
          </a:stretch>
        </p:blipFill>
        <p:spPr>
          <a:xfrm>
            <a:off x="6705295" y="0"/>
            <a:ext cx="5486400" cy="6858000"/>
          </a:xfrm>
          <a:prstGeom prst="rect">
            <a:avLst/>
          </a:prstGeom>
        </p:spPr>
      </p:pic>
      <p:sp>
        <p:nvSpPr>
          <p:cNvPr id="3" name="Text 0"/>
          <p:cNvSpPr txBox="1"/>
          <p:nvPr>
            <p:ph idx="100" type="body" hasCustomPrompt="1"/>
          </p:nvPr>
        </p:nvSpPr>
        <p:spPr>
          <a:xfrm>
            <a:off x="685800" y="658368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02 / POWER STRATEGY</a:t>
            </a:r>
            <a:endParaRPr lang="en-US" sz="1000" dirty="0"/>
          </a:p>
        </p:txBody>
      </p:sp>
      <p:sp>
        <p:nvSpPr>
          <p:cNvPr id="4" name="Text 0"/>
          <p:cNvSpPr txBox="1"/>
          <p:nvPr>
            <p:ph idx="101" type="title" hasCustomPrompt="1"/>
          </p:nvPr>
        </p:nvSpPr>
        <p:spPr>
          <a:xfrm>
            <a:off x="685800" y="960120"/>
            <a:ext cx="5394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START AT THE SUBSTATION. WORK OUTWARD.</a:t>
            </a:r>
            <a:endParaRPr lang="en-US" sz="2800" dirty="0"/>
          </a:p>
        </p:txBody>
      </p:sp>
      <p:sp>
        <p:nvSpPr>
          <p:cNvPr id="5" name="Text 0"/>
          <p:cNvSpPr txBox="1"/>
          <p:nvPr>
            <p:ph idx="102" type="body" hasCustomPrompt="1"/>
          </p:nvPr>
        </p:nvSpPr>
        <p:spPr>
          <a:xfrm>
            <a:off x="685800" y="2377440"/>
            <a:ext cx="51206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5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We engage the serving utility before we option land. Load studies, queue position and upgrade scope are known quantities when we close.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Pre-application meetings with utility planning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Interconnection request filed with site control</a:t>
            </a:r>
            <a:endParaRPr lang="en-US" sz="1500" dirty="0"/>
          </a:p>
          <a:p>
            <a:pPr marL="228600" indent="-228600">
              <a:lnSpc>
                <a:spcPct val="125000"/>
              </a:lnSpc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Upgrade cost and schedule tracked to energization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 txBox="1"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BY THE NUMBERS</a:t>
            </a:r>
            <a:endParaRPr lang="en-US" sz="1000" dirty="0"/>
          </a:p>
        </p:txBody>
      </p:sp>
      <p:sp>
        <p:nvSpPr>
          <p:cNvPr id="3" name="Text 7"/>
          <p:cNvSpPr txBox="1"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SCALE, STATED PLAINLY</a:t>
            </a:r>
            <a:endParaRPr lang="en-US" sz="3000" dirty="0"/>
          </a:p>
        </p:txBody>
      </p:sp>
      <p:sp>
        <p:nvSpPr>
          <p:cNvPr id="4" name="Text 8"/>
          <p:cNvSpPr txBox="1"/>
          <p:nvPr>
            <p:ph idx="113" type="body" hasCustomPrompt="1"/>
          </p:nvPr>
        </p:nvSpPr>
        <p:spPr>
          <a:xfrm>
            <a:off x="960120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6,400+</a:t>
            </a:r>
            <a:endParaRPr lang="en-US" sz="4400" dirty="0"/>
          </a:p>
        </p:txBody>
      </p:sp>
      <p:sp>
        <p:nvSpPr>
          <p:cNvPr id="5" name="Text 8"/>
          <p:cNvSpPr txBox="1"/>
          <p:nvPr>
            <p:ph idx="114" type="body" hasCustomPrompt="1"/>
          </p:nvPr>
        </p:nvSpPr>
        <p:spPr>
          <a:xfrm>
            <a:off x="960120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ACRES UNDER CONTROL</a:t>
            </a:r>
            <a:endParaRPr lang="en-US" sz="1000" dirty="0"/>
          </a:p>
        </p:txBody>
      </p:sp>
      <p:sp>
        <p:nvSpPr>
          <p:cNvPr id="6" name="Text 9"/>
          <p:cNvSpPr txBox="1"/>
          <p:nvPr>
            <p:ph idx="117" type="body" hasCustomPrompt="1"/>
          </p:nvPr>
        </p:nvSpPr>
        <p:spPr>
          <a:xfrm>
            <a:off x="3665144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1,850</a:t>
            </a:r>
            <a:endParaRPr lang="en-US" sz="4400" dirty="0"/>
          </a:p>
        </p:txBody>
      </p:sp>
      <p:sp>
        <p:nvSpPr>
          <p:cNvPr id="7" name="Text 9"/>
          <p:cNvSpPr txBox="1"/>
          <p:nvPr>
            <p:ph idx="118" type="body" hasCustomPrompt="1"/>
          </p:nvPr>
        </p:nvSpPr>
        <p:spPr>
          <a:xfrm>
            <a:off x="3665144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MW UNDER DEVELOPMENT</a:t>
            </a:r>
            <a:endParaRPr lang="en-US" sz="1000" dirty="0"/>
          </a:p>
        </p:txBody>
      </p:sp>
      <p:sp>
        <p:nvSpPr>
          <p:cNvPr id="8" name="Text 10"/>
          <p:cNvSpPr txBox="1"/>
          <p:nvPr>
            <p:ph idx="121" type="body" hasCustomPrompt="1"/>
          </p:nvPr>
        </p:nvSpPr>
        <p:spPr>
          <a:xfrm>
            <a:off x="6370168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4400" dirty="0"/>
          </a:p>
        </p:txBody>
      </p:sp>
      <p:sp>
        <p:nvSpPr>
          <p:cNvPr id="9" name="Text 10"/>
          <p:cNvSpPr txBox="1"/>
          <p:nvPr>
            <p:ph idx="122" type="body" hasCustomPrompt="1"/>
          </p:nvPr>
        </p:nvSpPr>
        <p:spPr>
          <a:xfrm>
            <a:off x="6370168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ACTIVE MARKETS</a:t>
            </a:r>
            <a:endParaRPr lang="en-US" sz="1000" dirty="0"/>
          </a:p>
        </p:txBody>
      </p:sp>
      <p:sp>
        <p:nvSpPr>
          <p:cNvPr id="10" name="Text 11"/>
          <p:cNvSpPr txBox="1"/>
          <p:nvPr>
            <p:ph idx="125" type="body" hasCustomPrompt="1"/>
          </p:nvPr>
        </p:nvSpPr>
        <p:spPr>
          <a:xfrm>
            <a:off x="9075191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75+</a:t>
            </a:r>
            <a:endParaRPr lang="en-US" sz="4400" dirty="0"/>
          </a:p>
        </p:txBody>
      </p:sp>
      <p:sp>
        <p:nvSpPr>
          <p:cNvPr id="11" name="Text 11"/>
          <p:cNvSpPr txBox="1"/>
          <p:nvPr>
            <p:ph idx="126" type="body" hasCustomPrompt="1"/>
          </p:nvPr>
        </p:nvSpPr>
        <p:spPr>
          <a:xfrm>
            <a:off x="9075191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YEARS COMBINED TEAM EXPERIENCE</a:t>
            </a:r>
            <a:endParaRPr lang="en-US" sz="1000" dirty="0"/>
          </a:p>
        </p:txBody>
      </p:sp>
      <p:sp>
        <p:nvSpPr>
          <p:cNvPr id="12" name="Text 11"/>
          <p:cNvSpPr txBox="1"/>
          <p:nvPr>
            <p:ph idx="127" type="body" hasCustomPrompt="1"/>
          </p:nvPr>
        </p:nvSpPr>
        <p:spPr>
          <a:xfrm>
            <a:off x="685800" y="47548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dirty="0">
                <a:solidFill>
                  <a:srgbClr val="46586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Placeholder figures for layout. Grant to replace with verified numbers and an as-of date.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685800" y="6583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SITE OVERVIEW</a:t>
            </a:r>
            <a:endParaRPr lang="en-US" sz="1000" dirty="0"/>
          </a:p>
        </p:txBody>
      </p:sp>
      <p:sp>
        <p:nvSpPr>
          <p:cNvPr id="3" name="Text 0"/>
          <p:cNvSpPr txBox="1"/>
          <p:nvPr>
            <p:ph idx="101" type="title" hasCustomPrompt="1"/>
          </p:nvPr>
        </p:nvSpPr>
        <p:spPr>
          <a:xfrm>
            <a:off x="685800" y="960120"/>
            <a:ext cx="3749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SITE 01: PLACEHOLDER COUNTY, GEORGIA</a:t>
            </a:r>
            <a:endParaRPr lang="en-US" sz="2400" dirty="0"/>
          </a:p>
        </p:txBody>
      </p:sp>
      <p:sp>
        <p:nvSpPr>
          <p:cNvPr id="4" name="Text 0"/>
          <p:cNvSpPr txBox="1"/>
          <p:nvPr>
            <p:ph idx="102" type="body" hasCustomPrompt="1"/>
          </p:nvPr>
        </p:nvSpPr>
        <p:spPr>
          <a:xfrm>
            <a:off x="685800" y="2286000"/>
            <a:ext cx="35661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ACREAGE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1,240 ac controlled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POWER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300 MW requested, 230 kV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DISTANCE TO POI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0.8 mi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ZONING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Industrial, by right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STATUS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Interconnection study under way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3336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7908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480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7052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1624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6196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0768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340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9912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484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9056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3628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8200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2772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76495" y="11430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76495" y="16002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76495" y="20574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876495" y="25146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876495" y="29718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876495" y="34290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876495" y="38862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876495" y="43434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76495" y="48006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876495" y="52578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876495" y="57150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flipV="1">
            <a:off x="4876495" y="4160520"/>
            <a:ext cx="1158545" cy="320040"/>
          </a:xfrm>
          <a:prstGeom prst="line">
            <a:avLst/>
          </a:prstGeom>
          <a:noFill/>
          <a:ln w="19050">
            <a:solidFill>
              <a:srgbClr val="2F6DA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flipV="1">
            <a:off x="6035040" y="3657600"/>
            <a:ext cx="1188720" cy="502920"/>
          </a:xfrm>
          <a:prstGeom prst="line">
            <a:avLst/>
          </a:prstGeom>
          <a:noFill/>
          <a:ln w="19050">
            <a:solidFill>
              <a:srgbClr val="2F6DA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 flipV="1">
            <a:off x="7223760" y="3246120"/>
            <a:ext cx="1371600" cy="411480"/>
          </a:xfrm>
          <a:prstGeom prst="line">
            <a:avLst/>
          </a:prstGeom>
          <a:noFill/>
          <a:ln w="19050">
            <a:solidFill>
              <a:srgbClr val="2F6DA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 flipV="1">
            <a:off x="8595360" y="2560320"/>
            <a:ext cx="1371600" cy="685800"/>
          </a:xfrm>
          <a:prstGeom prst="line">
            <a:avLst/>
          </a:prstGeom>
          <a:noFill/>
          <a:ln w="19050">
            <a:solidFill>
              <a:srgbClr val="2F6DA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V="1">
            <a:off x="9966960" y="1920240"/>
            <a:ext cx="1538935" cy="640080"/>
          </a:xfrm>
          <a:prstGeom prst="line">
            <a:avLst/>
          </a:prstGeom>
          <a:noFill/>
          <a:ln w="19050">
            <a:solidFill>
              <a:srgbClr val="2F6DA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989320" y="4114800"/>
            <a:ext cx="91440" cy="91440"/>
          </a:xfrm>
          <a:prstGeom prst="rect">
            <a:avLst/>
          </a:prstGeom>
          <a:solidFill>
            <a:srgbClr val="E9E6DF"/>
          </a:solidFill>
          <a:ln w="15875">
            <a:solidFill>
              <a:srgbClr val="2F6DA8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549640" y="3200400"/>
            <a:ext cx="91440" cy="91440"/>
          </a:xfrm>
          <a:prstGeom prst="rect">
            <a:avLst/>
          </a:prstGeom>
          <a:solidFill>
            <a:srgbClr val="E9E6DF"/>
          </a:solidFill>
          <a:ln w="15875">
            <a:solidFill>
              <a:srgbClr val="2F6DA8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9921240" y="2514600"/>
            <a:ext cx="91440" cy="91440"/>
          </a:xfrm>
          <a:prstGeom prst="rect">
            <a:avLst/>
          </a:prstGeom>
          <a:solidFill>
            <a:srgbClr val="E9E6DF"/>
          </a:solidFill>
          <a:ln w="15875">
            <a:solidFill>
              <a:srgbClr val="2F6DA8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9052560" y="2240280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2F6DA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230 KV  ·  TRANSMISSION</a:t>
            </a:r>
            <a:endParaRPr lang="en-US" sz="800" dirty="0"/>
          </a:p>
        </p:txBody>
      </p:sp>
      <p:sp>
        <p:nvSpPr>
          <p:cNvPr id="39" name="Shape 37"/>
          <p:cNvSpPr/>
          <p:nvPr/>
        </p:nvSpPr>
        <p:spPr>
          <a:xfrm>
            <a:off x="7619695" y="3886200"/>
            <a:ext cx="2286000" cy="1143000"/>
          </a:xfrm>
          <a:prstGeom prst="rect">
            <a:avLst/>
          </a:prstGeom>
          <a:solidFill>
            <a:srgbClr val="3E6B4B">
              <a:alpha val="14000"/>
            </a:srgbClr>
          </a:solidFill>
          <a:ln w="12700">
            <a:solidFill>
              <a:srgbClr val="3E6B4B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905695" y="4343400"/>
            <a:ext cx="914400" cy="1143000"/>
          </a:xfrm>
          <a:prstGeom prst="rect">
            <a:avLst/>
          </a:prstGeom>
          <a:solidFill>
            <a:srgbClr val="3E6B4B">
              <a:alpha val="14000"/>
            </a:srgbClr>
          </a:solidFill>
          <a:ln w="12700">
            <a:solidFill>
              <a:srgbClr val="3E6B4B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7619695" y="5102352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3E6B4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CONTROLLED  ·  1,240 AC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7223760" y="3657600"/>
            <a:ext cx="1234440" cy="777240"/>
          </a:xfrm>
          <a:prstGeom prst="line">
            <a:avLst/>
          </a:prstGeom>
          <a:noFill/>
          <a:ln w="9525">
            <a:solidFill>
              <a:srgbClr val="46586C"/>
            </a:solidFill>
            <a:prstDash val="dash"/>
          </a:ln>
        </p:spPr>
      </p:sp>
      <p:sp>
        <p:nvSpPr>
          <p:cNvPr id="43" name="Shape 41"/>
          <p:cNvSpPr/>
          <p:nvPr/>
        </p:nvSpPr>
        <p:spPr>
          <a:xfrm>
            <a:off x="7086600" y="3520440"/>
            <a:ext cx="274320" cy="274320"/>
          </a:xfrm>
          <a:prstGeom prst="rect">
            <a:avLst/>
          </a:prstGeom>
          <a:solidFill>
            <a:srgbClr val="E9E6DF"/>
          </a:solidFill>
          <a:ln w="19050">
            <a:solidFill>
              <a:srgbClr val="0D1B2E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6583680" y="320040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0D1B2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SUBSTATION</a:t>
            </a:r>
            <a:endParaRPr lang="en-US" sz="800" dirty="0"/>
          </a:p>
        </p:txBody>
      </p:sp>
      <p:pic>
        <p:nvPicPr>
          <p:cNvPr id="45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0" y="4343400"/>
            <a:ext cx="182880" cy="182880"/>
          </a:xfrm>
          <a:prstGeom prst="rect">
            <a:avLst/>
          </a:prstGeom>
        </p:spPr>
      </p:pic>
      <p:sp>
        <p:nvSpPr>
          <p:cNvPr id="46" name="Text 43"/>
          <p:cNvSpPr txBox="1"/>
          <p:nvPr/>
        </p:nvSpPr>
        <p:spPr>
          <a:xfrm>
            <a:off x="8641080" y="4315968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0D1B2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SITE 01</a:t>
            </a:r>
            <a:endParaRPr lang="en-US" sz="900" dirty="0"/>
          </a:p>
        </p:txBody>
      </p:sp>
      <p:sp>
        <p:nvSpPr>
          <p:cNvPr id="47" name="Text 44"/>
          <p:cNvSpPr txBox="1"/>
          <p:nvPr/>
        </p:nvSpPr>
        <p:spPr>
          <a:xfrm>
            <a:off x="10317175" y="5623560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 ↑   1 MI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 txBox="1"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TEAM</a:t>
            </a:r>
            <a:endParaRPr lang="en-US" sz="1000" dirty="0"/>
          </a:p>
        </p:txBody>
      </p:sp>
      <p:sp>
        <p:nvSpPr>
          <p:cNvPr id="3" name="Text 7"/>
          <p:cNvSpPr txBox="1"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 KNOW WHAT THIS WORK TAKES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85800" y="2331720"/>
            <a:ext cx="5090008" cy="0"/>
          </a:xfrm>
          <a:prstGeom prst="line">
            <a:avLst/>
          </a:prstGeom>
          <a:noFill/>
          <a:ln w="9525">
            <a:solidFill>
              <a:srgbClr val="7B8794"/>
            </a:solidFill>
            <a:prstDash val="solid"/>
          </a:ln>
        </p:spPr>
      </p:sp>
      <p:pic>
        <p:nvPicPr>
          <p:cNvPr id="5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" y="2290572"/>
            <a:ext cx="82296" cy="82296"/>
          </a:xfrm>
          <a:prstGeom prst="rect">
            <a:avLst/>
          </a:prstGeom>
        </p:spPr>
      </p:pic>
      <p:pic>
        <p:nvPicPr>
          <p:cNvPr id="6" name="Image 1" descr="Portrait of Grant Tall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06040"/>
            <a:ext cx="1920240" cy="192024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2926080" y="2606040"/>
            <a:ext cx="28497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[TITLE]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926080" y="2898648"/>
            <a:ext cx="2849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GRANT TALLON</a:t>
            </a:r>
            <a:endParaRPr lang="en-US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2926080" y="3383280"/>
            <a:ext cx="2849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46586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[Two-line bio. Lead with a fact: years, megawatts, acres.]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415888" y="2331720"/>
            <a:ext cx="5090008" cy="0"/>
          </a:xfrm>
          <a:prstGeom prst="line">
            <a:avLst/>
          </a:prstGeom>
          <a:noFill/>
          <a:ln w="9525">
            <a:solidFill>
              <a:srgbClr val="7B8794"/>
            </a:solidFill>
            <a:prstDash val="solid"/>
          </a:ln>
        </p:spPr>
      </p:sp>
      <p:pic>
        <p:nvPicPr>
          <p:cNvPr id="11" name="Image 2" descr="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40" y="2290572"/>
            <a:ext cx="82296" cy="82296"/>
          </a:xfrm>
          <a:prstGeom prst="rect">
            <a:avLst/>
          </a:prstGeom>
        </p:spPr>
      </p:pic>
      <p:pic>
        <p:nvPicPr>
          <p:cNvPr id="12" name="Image 3" descr="Portrait of Jesse Bentley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5888" y="2606040"/>
            <a:ext cx="1920240" cy="19202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8656168" y="2606040"/>
            <a:ext cx="28497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[TITLE]</a:t>
            </a:r>
            <a:endParaRPr lang="en-US" sz="900" dirty="0"/>
          </a:p>
        </p:txBody>
      </p:sp>
      <p:sp>
        <p:nvSpPr>
          <p:cNvPr id="14" name="Text 8"/>
          <p:cNvSpPr txBox="1"/>
          <p:nvPr/>
        </p:nvSpPr>
        <p:spPr>
          <a:xfrm>
            <a:off x="8656168" y="2898648"/>
            <a:ext cx="2849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JESSE BENTLEY</a:t>
            </a:r>
            <a:endParaRPr lang="en-US" sz="2000" dirty="0"/>
          </a:p>
        </p:txBody>
      </p:sp>
      <p:sp>
        <p:nvSpPr>
          <p:cNvPr id="15" name="Text 9"/>
          <p:cNvSpPr txBox="1"/>
          <p:nvPr/>
        </p:nvSpPr>
        <p:spPr>
          <a:xfrm>
            <a:off x="8656168" y="3383280"/>
            <a:ext cx="2849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46586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[Two-line bio. Lead with a fact: years, megawatts, acres.]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 txBox="1"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ROADMAP</a:t>
            </a:r>
            <a:endParaRPr lang="en-US" sz="1000" dirty="0"/>
          </a:p>
        </p:txBody>
      </p:sp>
      <p:sp>
        <p:nvSpPr>
          <p:cNvPr id="3" name="Text 7"/>
          <p:cNvSpPr txBox="1"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FROM FIRST UTILITY MEETING TO POWERED SITE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77240" y="3063240"/>
            <a:ext cx="10637215" cy="0"/>
          </a:xfrm>
          <a:prstGeom prst="line">
            <a:avLst/>
          </a:prstGeom>
          <a:noFill/>
          <a:ln w="12700">
            <a:solidFill>
              <a:srgbClr val="7B8794"/>
            </a:solidFill>
            <a:prstDash val="solid"/>
          </a:ln>
        </p:spPr>
      </p:sp>
      <p:pic>
        <p:nvPicPr>
          <p:cNvPr id="5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" y="3012948"/>
            <a:ext cx="100584" cy="1005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0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UTILITY ENGAGEMENT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Capacity screen and pre-application meeting.</a:t>
            </a:r>
            <a:endParaRPr lang="en-US" sz="1100" dirty="0"/>
          </a:p>
        </p:txBody>
      </p:sp>
      <p:pic>
        <p:nvPicPr>
          <p:cNvPr id="9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912" y="3012948"/>
            <a:ext cx="100584" cy="10058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002204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3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3002204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SITE CONTROL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3002204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Options executed around the point of interconnection.</a:t>
            </a:r>
            <a:endParaRPr lang="en-US" sz="1100" dirty="0"/>
          </a:p>
        </p:txBody>
      </p:sp>
      <p:pic>
        <p:nvPicPr>
          <p:cNvPr id="13" name="Image 2" descr="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872" y="2980944"/>
            <a:ext cx="164592" cy="16459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227168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6</a:t>
            </a:r>
            <a:endParaRPr lang="en-US" sz="900" dirty="0"/>
          </a:p>
        </p:txBody>
      </p:sp>
      <p:sp>
        <p:nvSpPr>
          <p:cNvPr id="15" name="Text 10"/>
          <p:cNvSpPr txBox="1"/>
          <p:nvPr/>
        </p:nvSpPr>
        <p:spPr>
          <a:xfrm>
            <a:off x="5227168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INTERCONNECTION FILED</a:t>
            </a:r>
            <a:endParaRPr lang="en-US" sz="1300" dirty="0"/>
          </a:p>
        </p:txBody>
      </p:sp>
      <p:sp>
        <p:nvSpPr>
          <p:cNvPr id="16" name="Text 11"/>
          <p:cNvSpPr txBox="1"/>
          <p:nvPr/>
        </p:nvSpPr>
        <p:spPr>
          <a:xfrm>
            <a:off x="5227168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Queue position secured; studies begin.</a:t>
            </a:r>
            <a:endParaRPr lang="en-US" sz="1100" dirty="0"/>
          </a:p>
        </p:txBody>
      </p:sp>
      <p:pic>
        <p:nvPicPr>
          <p:cNvPr id="17" name="Image 3" descr="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1839" y="3012948"/>
            <a:ext cx="100584" cy="100584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452131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14</a:t>
            </a:r>
            <a:endParaRPr lang="en-US" sz="900" dirty="0"/>
          </a:p>
        </p:txBody>
      </p:sp>
      <p:sp>
        <p:nvSpPr>
          <p:cNvPr id="19" name="Text 13"/>
          <p:cNvSpPr txBox="1"/>
          <p:nvPr/>
        </p:nvSpPr>
        <p:spPr>
          <a:xfrm>
            <a:off x="7452131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ENTITLEMENTS</a:t>
            </a:r>
            <a:endParaRPr lang="en-US" sz="1300" dirty="0"/>
          </a:p>
        </p:txBody>
      </p:sp>
      <p:sp>
        <p:nvSpPr>
          <p:cNvPr id="20" name="Text 14"/>
          <p:cNvSpPr txBox="1"/>
          <p:nvPr/>
        </p:nvSpPr>
        <p:spPr>
          <a:xfrm>
            <a:off x="7452131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Zoning, permits and county agreements in place.</a:t>
            </a:r>
            <a:endParaRPr lang="en-US" sz="1100" dirty="0"/>
          </a:p>
        </p:txBody>
      </p:sp>
      <p:pic>
        <p:nvPicPr>
          <p:cNvPr id="21" name="Image 4" descr="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6803" y="3012948"/>
            <a:ext cx="100584" cy="100584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9677095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24</a:t>
            </a:r>
            <a:endParaRPr lang="en-US" sz="900" dirty="0"/>
          </a:p>
        </p:txBody>
      </p:sp>
      <p:sp>
        <p:nvSpPr>
          <p:cNvPr id="23" name="Text 16"/>
          <p:cNvSpPr txBox="1"/>
          <p:nvPr/>
        </p:nvSpPr>
        <p:spPr>
          <a:xfrm>
            <a:off x="9677095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POWERED SITE</a:t>
            </a:r>
            <a:endParaRPr lang="en-US" sz="1300" dirty="0"/>
          </a:p>
        </p:txBody>
      </p:sp>
      <p:sp>
        <p:nvSpPr>
          <p:cNvPr id="24" name="Text 17"/>
          <p:cNvSpPr txBox="1"/>
          <p:nvPr/>
        </p:nvSpPr>
        <p:spPr>
          <a:xfrm>
            <a:off x="9677095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Delivered to the user, ready to build.</a:t>
            </a:r>
            <a:endParaRPr lang="en-US" sz="1100" dirty="0"/>
          </a:p>
        </p:txBody>
      </p:sp>
      <p:sp>
        <p:nvSpPr>
          <p:cNvPr id="25" name="Text 18"/>
          <p:cNvSpPr txBox="1"/>
          <p:nvPr/>
        </p:nvSpPr>
        <p:spPr>
          <a:xfrm>
            <a:off x="685800" y="5486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6586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Illustrative schedule. The amber node marks the current stage.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 txBox="1"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PIPELINE</a:t>
            </a:r>
            <a:endParaRPr lang="en-US" sz="1000" dirty="0"/>
          </a:p>
        </p:txBody>
      </p:sp>
      <p:sp>
        <p:nvSpPr>
          <p:cNvPr id="3" name="Text 7"/>
          <p:cNvSpPr txBox="1"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ACTIVE SITES BY MARKET</a:t>
            </a:r>
            <a:endParaRPr lang="en-US" sz="30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103120"/>
          <a:ext cx="10820095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737360"/>
                <a:gridCol w="3413455"/>
                <a:gridCol w="1371600"/>
                <a:gridCol w="1280160"/>
                <a:gridCol w="155448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46586C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SITE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7B87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46586C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MARKET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7B87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46586C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STATUS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7B87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46586C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ACRES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7B87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46586C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MW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7B87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46586C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VOLTAGE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7B87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Site 01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Georgia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Interconnection study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1,240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230 kV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Site 02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Georgia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Site control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860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250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230 kV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Site 03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Alabama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Entitlements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2,100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600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500 kV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Site 04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Texas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Utility engagement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1,450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400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345 kV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Site 05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Texas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Interconnection filed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750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138 kV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7"/>
          <p:cNvSpPr txBox="1"/>
          <p:nvPr>
            <p:ph idx="112" type="body" hasCustomPrompt="1"/>
          </p:nvPr>
        </p:nvSpPr>
        <p:spPr>
          <a:xfrm>
            <a:off x="685800" y="56692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dirty="0">
                <a:solidFill>
                  <a:srgbClr val="46586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Placeholder data for layout. Figures in IBM Plex Mono, right-aligned. Replace before use.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8"/>
          <p:cNvSpPr txBox="1"/>
          <p:nvPr>
            <p:ph idx="111" type="body" hasCustomPrompt="1"/>
          </p:nvPr>
        </p:nvSpPr>
        <p:spPr>
          <a:xfrm>
            <a:off x="685800" y="2240280"/>
            <a:ext cx="8778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work done before closing determines everything after it. By the time we buy land, the power question has an answer.</a:t>
            </a:r>
            <a:endParaRPr lang="en-US" sz="2800" dirty="0"/>
          </a:p>
        </p:txBody>
      </p:sp>
      <p:sp>
        <p:nvSpPr>
          <p:cNvPr id="3" name="Text 8"/>
          <p:cNvSpPr txBox="1"/>
          <p:nvPr>
            <p:ph idx="112" type="body" hasCustomPrompt="1"/>
          </p:nvPr>
        </p:nvSpPr>
        <p:spPr>
          <a:xfrm>
            <a:off x="685800" y="4846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35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[NAME]  ·  [TITLE], GRIDLINE DEVELOPMENT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85800" y="2148840"/>
            <a:ext cx="6949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endParaRPr lang="en-US" sz="4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85800" y="475488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endParaRPr lang="en-US" sz="17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85800" y="5989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>
            <p:ph idx="100" type="body" hasCustomPrompt="1"/>
          </p:nvPr>
        </p:nvSpPr>
        <p:spPr>
          <a:xfrm>
            <a:off x="685800" y="22860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endParaRPr lang="en-US" sz="14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685800" y="2743200"/>
            <a:ext cx="6766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 txBox="1"/>
          <p:nvPr>
            <p:ph idx="112" type="body" hasCustomPrompt="1"/>
          </p:nvPr>
        </p:nvSpPr>
        <p:spPr>
          <a:xfrm>
            <a:off x="685800" y="2286000"/>
            <a:ext cx="74980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[Agenda item]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[Agenda item]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[Agenda item]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[Agenda item]</a:t>
            </a:r>
            <a:endParaRPr lang="en-US" sz="2200" dirty="0"/>
          </a:p>
        </p:txBody>
      </p:sp>
      <p:sp>
        <p:nvSpPr>
          <p:cNvPr id="4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4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5" name="Text 7"/>
          <p:cNvSpPr/>
          <p:nvPr>
            <p:ph idx="112" type="body" hasCustomPrompt="1"/>
          </p:nvPr>
        </p:nvSpPr>
        <p:spPr>
          <a:xfrm>
            <a:off x="685800" y="2148840"/>
            <a:ext cx="6949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>
            <p:ph idx="100" type="body" hasCustomPrompt="1"/>
          </p:nvPr>
        </p:nvSpPr>
        <p:spPr>
          <a:xfrm>
            <a:off x="685800" y="658368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685800" y="960120"/>
            <a:ext cx="5394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5" name="Text 0"/>
          <p:cNvSpPr/>
          <p:nvPr>
            <p:ph idx="102" type="body" hasCustomPrompt="1"/>
          </p:nvPr>
        </p:nvSpPr>
        <p:spPr>
          <a:xfrm>
            <a:off x="685800" y="2377440"/>
            <a:ext cx="51206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endParaRPr lang="en-US" sz="1500" dirty="0"/>
          </a:p>
        </p:txBody>
      </p:sp>
      <p:sp>
        <p:nvSpPr>
          <p:cNvPr id="6" name="Text 0"/>
          <p:cNvSpPr/>
          <p:nvPr>
            <p:ph type="pic" idx="103" hasCustomPrompt="1"/>
          </p:nvPr>
        </p:nvSpPr>
        <p:spPr>
          <a:xfrm>
            <a:off x="6705295" y="0"/>
            <a:ext cx="5486400" cy="6858000"/>
          </a:xfrm>
          <a:prstGeom prst="rect">
            <a:avLst/>
          </a:prstGeom>
          <a:solidFill>
            <a:srgbClr val="0D1B2E"/>
          </a:solidFill>
          <a:ln w="9525">
            <a:solidFill>
              <a:srgbClr val="2B446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>
            <p:ph type="pic" idx="100" hasCustomPrompt="1"/>
          </p:nvPr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B2E"/>
          </a:solidFill>
          <a:ln w="9525">
            <a:solidFill>
              <a:srgbClr val="2B446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85800" y="544068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000" dirty="0"/>
          </a:p>
        </p:txBody>
      </p:sp>
      <p:sp>
        <p:nvSpPr>
          <p:cNvPr id="5" name="Text 0"/>
          <p:cNvSpPr/>
          <p:nvPr>
            <p:ph idx="102" type="body" hasCustomPrompt="1"/>
          </p:nvPr>
        </p:nvSpPr>
        <p:spPr>
          <a:xfrm>
            <a:off x="685800" y="6035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4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5" name="Text 8"/>
          <p:cNvSpPr/>
          <p:nvPr>
            <p:ph idx="113" type="body" hasCustomPrompt="1"/>
          </p:nvPr>
        </p:nvSpPr>
        <p:spPr>
          <a:xfrm>
            <a:off x="960120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4400" dirty="0"/>
          </a:p>
        </p:txBody>
      </p:sp>
      <p:sp>
        <p:nvSpPr>
          <p:cNvPr id="6" name="Text 8"/>
          <p:cNvSpPr/>
          <p:nvPr>
            <p:ph idx="114" type="body" hasCustomPrompt="1"/>
          </p:nvPr>
        </p:nvSpPr>
        <p:spPr>
          <a:xfrm>
            <a:off x="960120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7" name="Text 9"/>
          <p:cNvSpPr/>
          <p:nvPr>
            <p:ph idx="117" type="body" hasCustomPrompt="1"/>
          </p:nvPr>
        </p:nvSpPr>
        <p:spPr>
          <a:xfrm>
            <a:off x="3665144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4400" dirty="0"/>
          </a:p>
        </p:txBody>
      </p:sp>
      <p:sp>
        <p:nvSpPr>
          <p:cNvPr id="8" name="Text 9"/>
          <p:cNvSpPr/>
          <p:nvPr>
            <p:ph idx="118" type="body" hasCustomPrompt="1"/>
          </p:nvPr>
        </p:nvSpPr>
        <p:spPr>
          <a:xfrm>
            <a:off x="3665144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9" name="Text 10"/>
          <p:cNvSpPr/>
          <p:nvPr>
            <p:ph idx="121" type="body" hasCustomPrompt="1"/>
          </p:nvPr>
        </p:nvSpPr>
        <p:spPr>
          <a:xfrm>
            <a:off x="6370168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4400" dirty="0"/>
          </a:p>
        </p:txBody>
      </p:sp>
      <p:sp>
        <p:nvSpPr>
          <p:cNvPr id="10" name="Text 10"/>
          <p:cNvSpPr/>
          <p:nvPr>
            <p:ph idx="122" type="body" hasCustomPrompt="1"/>
          </p:nvPr>
        </p:nvSpPr>
        <p:spPr>
          <a:xfrm>
            <a:off x="6370168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11" name="Text 11"/>
          <p:cNvSpPr/>
          <p:nvPr>
            <p:ph idx="125" type="body" hasCustomPrompt="1"/>
          </p:nvPr>
        </p:nvSpPr>
        <p:spPr>
          <a:xfrm>
            <a:off x="9075191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4400" dirty="0"/>
          </a:p>
        </p:txBody>
      </p:sp>
      <p:sp>
        <p:nvSpPr>
          <p:cNvPr id="12" name="Text 11"/>
          <p:cNvSpPr/>
          <p:nvPr>
            <p:ph idx="126" type="body" hasCustomPrompt="1"/>
          </p:nvPr>
        </p:nvSpPr>
        <p:spPr>
          <a:xfrm>
            <a:off x="9075191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13" name="Text 11"/>
          <p:cNvSpPr/>
          <p:nvPr>
            <p:ph idx="127" type="body" hasCustomPrompt="1"/>
          </p:nvPr>
        </p:nvSpPr>
        <p:spPr>
          <a:xfrm>
            <a:off x="685800" y="47548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2" type="body" hasCustomPrompt="1"/>
          </p:nvPr>
        </p:nvSpPr>
        <p:spPr>
          <a:xfrm>
            <a:off x="685800" y="2286000"/>
            <a:ext cx="35661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ACREAGE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[0,000 ac controlled]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POWER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[000 MW requested, 000 kV]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DISTANCE TO POI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[0.0 mi]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ZONING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[Zoning status]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STATUS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[Current stage]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3336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908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480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052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624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6196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0768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340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912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484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9056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3628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8200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277295" y="685800"/>
            <a:ext cx="0" cy="525780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76495" y="11430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76495" y="16002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76495" y="20574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76495" y="25146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76495" y="29718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876495" y="34290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876495" y="38862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876495" y="43434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876495" y="48006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876495" y="52578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76495" y="5715000"/>
            <a:ext cx="6629400" cy="0"/>
          </a:xfrm>
          <a:prstGeom prst="line">
            <a:avLst/>
          </a:prstGeom>
          <a:noFill/>
          <a:ln w="9525">
            <a:solidFill>
              <a:srgbClr val="2B446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150815" y="813816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MAP KIT  ·  COPY THESE SHAPES, THEN DELETE THE KIT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5041087" y="4279392"/>
            <a:ext cx="2514600" cy="1463040"/>
          </a:xfrm>
          <a:prstGeom prst="rect">
            <a:avLst/>
          </a:prstGeom>
          <a:solidFill>
            <a:srgbClr val="061120"/>
          </a:solidFill>
          <a:ln w="9525">
            <a:solidFill>
              <a:srgbClr val="2B4463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150815" y="4562856"/>
            <a:ext cx="411480" cy="0"/>
          </a:xfrm>
          <a:prstGeom prst="line">
            <a:avLst/>
          </a:prstGeom>
          <a:noFill/>
          <a:ln w="19050">
            <a:solidFill>
              <a:srgbClr val="6FA8DC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5717743" y="446227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6FA8D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TRANSMISSION  ·  000 KV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5223967" y="4800600"/>
            <a:ext cx="274320" cy="182880"/>
          </a:xfrm>
          <a:prstGeom prst="rect">
            <a:avLst/>
          </a:prstGeom>
          <a:solidFill>
            <a:srgbClr val="7FA98A">
              <a:alpha val="14000"/>
            </a:srgbClr>
          </a:solidFill>
          <a:ln w="12700">
            <a:solidFill>
              <a:srgbClr val="7FA98A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5717743" y="4791456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7FA98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CONTROLLED  ·  0,000 AC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5269687" y="5129784"/>
            <a:ext cx="182880" cy="182880"/>
          </a:xfrm>
          <a:prstGeom prst="rect">
            <a:avLst/>
          </a:prstGeom>
          <a:solidFill>
            <a:srgbClr val="06112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5717743" y="512064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FFFF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SUBSTATION</a:t>
            </a:r>
            <a:endParaRPr lang="en-US" sz="800" dirty="0"/>
          </a:p>
        </p:txBody>
      </p:sp>
      <p:pic>
        <p:nvPicPr>
          <p:cNvPr id="36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78831" y="5468112"/>
            <a:ext cx="164592" cy="164592"/>
          </a:xfrm>
          <a:prstGeom prst="rect">
            <a:avLst/>
          </a:prstGeom>
        </p:spPr>
      </p:pic>
      <p:sp>
        <p:nvSpPr>
          <p:cNvPr id="37" name="Text 34"/>
          <p:cNvSpPr txBox="1"/>
          <p:nvPr/>
        </p:nvSpPr>
        <p:spPr>
          <a:xfrm>
            <a:off x="5717743" y="5449824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FFFF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SITE 00  ·  ONE PER MAP</a:t>
            </a:r>
            <a:endParaRPr lang="en-US" sz="800" dirty="0"/>
          </a:p>
        </p:txBody>
      </p:sp>
      <p:sp>
        <p:nvSpPr>
          <p:cNvPr id="38" name="Text 35"/>
          <p:cNvSpPr txBox="1"/>
          <p:nvPr/>
        </p:nvSpPr>
        <p:spPr>
          <a:xfrm>
            <a:off x="10317175" y="5623560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 ↑   1 MI</a:t>
            </a:r>
            <a:endParaRPr lang="en-US" sz="800" dirty="0"/>
          </a:p>
        </p:txBody>
      </p:sp>
      <p:sp>
        <p:nvSpPr>
          <p:cNvPr id="40" name="Text 0"/>
          <p:cNvSpPr/>
          <p:nvPr>
            <p:ph idx="100" type="body" hasCustomPrompt="1"/>
          </p:nvPr>
        </p:nvSpPr>
        <p:spPr>
          <a:xfrm>
            <a:off x="685800" y="6583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41" name="Text 0"/>
          <p:cNvSpPr/>
          <p:nvPr>
            <p:ph idx="101" type="title" hasCustomPrompt="1"/>
          </p:nvPr>
        </p:nvSpPr>
        <p:spPr>
          <a:xfrm>
            <a:off x="685800" y="960120"/>
            <a:ext cx="3749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2194560"/>
            <a:ext cx="2499284" cy="1737360"/>
          </a:xfrm>
          <a:prstGeom prst="rect">
            <a:avLst/>
          </a:prstGeom>
          <a:solidFill>
            <a:srgbClr val="0D1B2E"/>
          </a:solidFill>
          <a:ln w="9525">
            <a:solidFill>
              <a:srgbClr val="2B446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85800" y="2194560"/>
            <a:ext cx="2499284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2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PORTRAIT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4114800"/>
            <a:ext cx="249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[NAME]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4407408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spc="2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[ROLE, FOUR WORDS MAX]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4846320"/>
            <a:ext cx="24992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[Two-line bio. Lead with a fact: years, megawatts, acres.]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459404" y="2194560"/>
            <a:ext cx="2499284" cy="1737360"/>
          </a:xfrm>
          <a:prstGeom prst="rect">
            <a:avLst/>
          </a:prstGeom>
          <a:solidFill>
            <a:srgbClr val="0D1B2E"/>
          </a:solidFill>
          <a:ln w="9525">
            <a:solidFill>
              <a:srgbClr val="2B446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459404" y="2194560"/>
            <a:ext cx="2499284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2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PORTRAIT</a:t>
            </a:r>
            <a:endParaRPr lang="en-US" sz="800" dirty="0"/>
          </a:p>
        </p:txBody>
      </p:sp>
      <p:sp>
        <p:nvSpPr>
          <p:cNvPr id="9" name="Text 7"/>
          <p:cNvSpPr txBox="1"/>
          <p:nvPr/>
        </p:nvSpPr>
        <p:spPr>
          <a:xfrm>
            <a:off x="3459404" y="4114800"/>
            <a:ext cx="249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[NAME]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459404" y="4407408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spc="2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[ROLE, FOUR WORDS MAX]</a:t>
            </a:r>
            <a:endParaRPr lang="en-US" sz="800" dirty="0"/>
          </a:p>
        </p:txBody>
      </p:sp>
      <p:sp>
        <p:nvSpPr>
          <p:cNvPr id="11" name="Text 9"/>
          <p:cNvSpPr txBox="1"/>
          <p:nvPr/>
        </p:nvSpPr>
        <p:spPr>
          <a:xfrm>
            <a:off x="3459404" y="4846320"/>
            <a:ext cx="24992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[Two-line bio. Lead with a fact: years, megawatts, acres.]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33008" y="2194560"/>
            <a:ext cx="2499284" cy="1737360"/>
          </a:xfrm>
          <a:prstGeom prst="rect">
            <a:avLst/>
          </a:prstGeom>
          <a:solidFill>
            <a:srgbClr val="0D1B2E"/>
          </a:solidFill>
          <a:ln w="9525">
            <a:solidFill>
              <a:srgbClr val="2B446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33008" y="2194560"/>
            <a:ext cx="2499284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2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PORTRAIT</a:t>
            </a:r>
            <a:endParaRPr lang="en-US" sz="800" dirty="0"/>
          </a:p>
        </p:txBody>
      </p:sp>
      <p:sp>
        <p:nvSpPr>
          <p:cNvPr id="14" name="Text 12"/>
          <p:cNvSpPr txBox="1"/>
          <p:nvPr/>
        </p:nvSpPr>
        <p:spPr>
          <a:xfrm>
            <a:off x="6233008" y="4114800"/>
            <a:ext cx="249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[NAME]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233008" y="4407408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spc="2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[ROLE, FOUR WORDS MAX]</a:t>
            </a:r>
            <a:endParaRPr lang="en-US" sz="800" dirty="0"/>
          </a:p>
        </p:txBody>
      </p:sp>
      <p:sp>
        <p:nvSpPr>
          <p:cNvPr id="16" name="Text 14"/>
          <p:cNvSpPr txBox="1"/>
          <p:nvPr/>
        </p:nvSpPr>
        <p:spPr>
          <a:xfrm>
            <a:off x="6233008" y="4846320"/>
            <a:ext cx="24992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[Two-line bio. Lead with a fact: years, megawatts, acres.]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006611" y="2194560"/>
            <a:ext cx="2499284" cy="1737360"/>
          </a:xfrm>
          <a:prstGeom prst="rect">
            <a:avLst/>
          </a:prstGeom>
          <a:solidFill>
            <a:srgbClr val="0D1B2E"/>
          </a:solidFill>
          <a:ln w="9525">
            <a:solidFill>
              <a:srgbClr val="2B446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06611" y="2194560"/>
            <a:ext cx="2499284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2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PORTRAIT</a:t>
            </a:r>
            <a:endParaRPr lang="en-US" sz="800" dirty="0"/>
          </a:p>
        </p:txBody>
      </p:sp>
      <p:sp>
        <p:nvSpPr>
          <p:cNvPr id="19" name="Text 17"/>
          <p:cNvSpPr txBox="1"/>
          <p:nvPr/>
        </p:nvSpPr>
        <p:spPr>
          <a:xfrm>
            <a:off x="9006611" y="4114800"/>
            <a:ext cx="249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[NAME]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9006611" y="4407408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spc="200" kern="0" dirty="0">
                <a:solidFill>
                  <a:srgbClr val="9CB0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[ROLE, FOUR WORDS MAX]</a:t>
            </a:r>
            <a:endParaRPr lang="en-US" sz="800" dirty="0"/>
          </a:p>
        </p:txBody>
      </p:sp>
      <p:sp>
        <p:nvSpPr>
          <p:cNvPr id="21" name="Text 19"/>
          <p:cNvSpPr txBox="1"/>
          <p:nvPr/>
        </p:nvSpPr>
        <p:spPr>
          <a:xfrm>
            <a:off x="9006611" y="4846320"/>
            <a:ext cx="24992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[Two-line bio. Lead with a fact: years, megawatts, acres.]</a:t>
            </a:r>
            <a:endParaRPr lang="en-US" sz="1100" dirty="0"/>
          </a:p>
        </p:txBody>
      </p:sp>
      <p:sp>
        <p:nvSpPr>
          <p:cNvPr id="23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24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3063240"/>
            <a:ext cx="10637215" cy="0"/>
          </a:xfrm>
          <a:prstGeom prst="line">
            <a:avLst/>
          </a:prstGeom>
          <a:noFill/>
          <a:ln w="12700">
            <a:solidFill>
              <a:srgbClr val="5B7089"/>
            </a:solidFill>
            <a:prstDash val="solid"/>
          </a:ln>
        </p:spPr>
      </p:sp>
      <p:pic>
        <p:nvPicPr>
          <p:cNvPr id="3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" y="2980944"/>
            <a:ext cx="164592" cy="16459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77240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00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777240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[STAGE]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[One line on what happens at this stage.]</a:t>
            </a:r>
            <a:endParaRPr lang="en-US" sz="1100" dirty="0"/>
          </a:p>
        </p:txBody>
      </p:sp>
      <p:pic>
        <p:nvPicPr>
          <p:cNvPr id="7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912" y="3012948"/>
            <a:ext cx="100584" cy="10058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002204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00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002204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[STAGE]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3002204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[One line on what happens at this stage.]</a:t>
            </a:r>
            <a:endParaRPr lang="en-US" sz="1100" dirty="0"/>
          </a:p>
        </p:txBody>
      </p:sp>
      <p:pic>
        <p:nvPicPr>
          <p:cNvPr id="11" name="Image 2" descr="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876" y="3012948"/>
            <a:ext cx="100584" cy="10058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227168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00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5227168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[STAGE]</a:t>
            </a:r>
            <a:endParaRPr lang="en-US" sz="1300" dirty="0"/>
          </a:p>
        </p:txBody>
      </p:sp>
      <p:sp>
        <p:nvSpPr>
          <p:cNvPr id="14" name="Text 9"/>
          <p:cNvSpPr txBox="1"/>
          <p:nvPr/>
        </p:nvSpPr>
        <p:spPr>
          <a:xfrm>
            <a:off x="5227168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[One line on what happens at this stage.]</a:t>
            </a:r>
            <a:endParaRPr lang="en-US" sz="1100" dirty="0"/>
          </a:p>
        </p:txBody>
      </p:sp>
      <p:pic>
        <p:nvPicPr>
          <p:cNvPr id="15" name="Image 3" descr="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1839" y="3012948"/>
            <a:ext cx="100584" cy="10058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7452131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00</a:t>
            </a:r>
            <a:endParaRPr lang="en-US" sz="900" dirty="0"/>
          </a:p>
        </p:txBody>
      </p:sp>
      <p:sp>
        <p:nvSpPr>
          <p:cNvPr id="17" name="Text 11"/>
          <p:cNvSpPr txBox="1"/>
          <p:nvPr/>
        </p:nvSpPr>
        <p:spPr>
          <a:xfrm>
            <a:off x="7452131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[STAGE]</a:t>
            </a:r>
            <a:endParaRPr lang="en-US" sz="1300" dirty="0"/>
          </a:p>
        </p:txBody>
      </p:sp>
      <p:sp>
        <p:nvSpPr>
          <p:cNvPr id="18" name="Text 12"/>
          <p:cNvSpPr txBox="1"/>
          <p:nvPr/>
        </p:nvSpPr>
        <p:spPr>
          <a:xfrm>
            <a:off x="7452131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[One line on what happens at this stage.]</a:t>
            </a:r>
            <a:endParaRPr lang="en-US" sz="1100" dirty="0"/>
          </a:p>
        </p:txBody>
      </p:sp>
      <p:pic>
        <p:nvPicPr>
          <p:cNvPr id="19" name="Image 4" descr="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6803" y="3012948"/>
            <a:ext cx="100584" cy="100584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9677095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CB0C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00</a:t>
            </a:r>
            <a:endParaRPr lang="en-US" sz="900" dirty="0"/>
          </a:p>
        </p:txBody>
      </p:sp>
      <p:sp>
        <p:nvSpPr>
          <p:cNvPr id="21" name="Text 14"/>
          <p:cNvSpPr txBox="1"/>
          <p:nvPr/>
        </p:nvSpPr>
        <p:spPr>
          <a:xfrm>
            <a:off x="9677095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[STAGE]</a:t>
            </a:r>
            <a:endParaRPr lang="en-US" sz="1300" dirty="0"/>
          </a:p>
        </p:txBody>
      </p:sp>
      <p:sp>
        <p:nvSpPr>
          <p:cNvPr id="22" name="Text 15"/>
          <p:cNvSpPr txBox="1"/>
          <p:nvPr/>
        </p:nvSpPr>
        <p:spPr>
          <a:xfrm>
            <a:off x="9677095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[One line on what happens at this stage.]</a:t>
            </a:r>
            <a:endParaRPr lang="en-US" sz="1100" dirty="0"/>
          </a:p>
        </p:txBody>
      </p:sp>
      <p:sp>
        <p:nvSpPr>
          <p:cNvPr id="23" name="Text 16"/>
          <p:cNvSpPr txBox="1"/>
          <p:nvPr/>
        </p:nvSpPr>
        <p:spPr>
          <a:xfrm>
            <a:off x="685800" y="5486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B0C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amber node marks the current stage. Move it, and keep only one.</a:t>
            </a:r>
            <a:endParaRPr lang="en-US" sz="1100" dirty="0"/>
          </a:p>
        </p:txBody>
      </p:sp>
      <p:sp>
        <p:nvSpPr>
          <p:cNvPr id="25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26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103120"/>
          <a:ext cx="10820095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737360"/>
                <a:gridCol w="3413455"/>
                <a:gridCol w="1371600"/>
                <a:gridCol w="1280160"/>
                <a:gridCol w="155448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9CB0C4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LABEL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B7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9CB0C4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LABEL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B7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9CB0C4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LABEL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B7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9CB0C4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FIGURE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B7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9CB0C4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FIGURE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B7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9CB0C4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FIGURE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B7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E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0,000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0,000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0,000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0,000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0,000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2B4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6" name="Text 7"/>
          <p:cNvSpPr/>
          <p:nvPr>
            <p:ph idx="112" type="body" hasCustomPrompt="1"/>
          </p:nvPr>
        </p:nvSpPr>
        <p:spPr>
          <a:xfrm>
            <a:off x="685800" y="56692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8"/>
          <p:cNvSpPr/>
          <p:nvPr>
            <p:ph idx="111" type="body" hasCustomPrompt="1"/>
          </p:nvPr>
        </p:nvSpPr>
        <p:spPr>
          <a:xfrm>
            <a:off x="685800" y="2240280"/>
            <a:ext cx="8778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endParaRPr lang="en-US" sz="2800" dirty="0"/>
          </a:p>
        </p:txBody>
      </p:sp>
      <p:sp>
        <p:nvSpPr>
          <p:cNvPr id="4" name="Text 8"/>
          <p:cNvSpPr/>
          <p:nvPr>
            <p:ph idx="112" type="body" hasCustomPrompt="1"/>
          </p:nvPr>
        </p:nvSpPr>
        <p:spPr>
          <a:xfrm>
            <a:off x="685800" y="4846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85800" y="2377440"/>
            <a:ext cx="6766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85800" y="429768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400"/>
              </a:spcAft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9CB0C4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>
            <p:ph idx="102" type="title" hasCustomPrompt="1"/>
          </p:nvPr>
        </p:nvSpPr>
        <p:spPr>
          <a:xfrm>
            <a:off x="685800" y="214884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685800" y="475488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endParaRPr lang="en-US" sz="1700" dirty="0"/>
          </a:p>
        </p:txBody>
      </p:sp>
      <p:sp>
        <p:nvSpPr>
          <p:cNvPr id="5" name="Text 0"/>
          <p:cNvSpPr/>
          <p:nvPr>
            <p:ph idx="104" type="body" hasCustomPrompt="1"/>
          </p:nvPr>
        </p:nvSpPr>
        <p:spPr>
          <a:xfrm>
            <a:off x="685800" y="598932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9"/>
          <p:cNvSpPr/>
          <p:nvPr>
            <p:ph idx="122" type="body" hasCustomPrompt="1"/>
          </p:nvPr>
        </p:nvSpPr>
        <p:spPr>
          <a:xfrm>
            <a:off x="685800" y="22860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endParaRPr lang="en-US" sz="1400" dirty="0"/>
          </a:p>
        </p:txBody>
      </p:sp>
      <p:sp>
        <p:nvSpPr>
          <p:cNvPr id="4" name="Text 19"/>
          <p:cNvSpPr/>
          <p:nvPr>
            <p:ph idx="123" type="title" hasCustomPrompt="1"/>
          </p:nvPr>
        </p:nvSpPr>
        <p:spPr>
          <a:xfrm>
            <a:off x="685800" y="2743200"/>
            <a:ext cx="6766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 txBox="1"/>
          <p:nvPr>
            <p:ph idx="112" type="body" hasCustomPrompt="1"/>
          </p:nvPr>
        </p:nvSpPr>
        <p:spPr>
          <a:xfrm>
            <a:off x="685800" y="2286000"/>
            <a:ext cx="74980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[Agenda item]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[Agenda item]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[Agenda item]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120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   </a:t>
            </a:r>
            <a:pPr indent="0" marL="0">
              <a:lnSpc>
                <a:spcPct val="125000"/>
              </a:lnSpc>
              <a:spcAft>
                <a:spcPts val="2200"/>
              </a:spcAft>
              <a:buNone/>
            </a:pPr>
            <a:r>
              <a:rPr lang="en-US" sz="22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[Agenda item]</a:t>
            </a:r>
            <a:endParaRPr lang="en-US" sz="2200" dirty="0"/>
          </a:p>
        </p:txBody>
      </p:sp>
      <p:sp>
        <p:nvSpPr>
          <p:cNvPr id="4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4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5" name="Text 7"/>
          <p:cNvSpPr/>
          <p:nvPr>
            <p:ph idx="112" type="body" hasCustomPrompt="1"/>
          </p:nvPr>
        </p:nvSpPr>
        <p:spPr>
          <a:xfrm>
            <a:off x="685800" y="2148840"/>
            <a:ext cx="69494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>
            <p:ph idx="100" type="body" hasCustomPrompt="1"/>
          </p:nvPr>
        </p:nvSpPr>
        <p:spPr>
          <a:xfrm>
            <a:off x="685800" y="658368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685800" y="960120"/>
            <a:ext cx="5394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5" name="Text 0"/>
          <p:cNvSpPr/>
          <p:nvPr>
            <p:ph idx="102" type="body" hasCustomPrompt="1"/>
          </p:nvPr>
        </p:nvSpPr>
        <p:spPr>
          <a:xfrm>
            <a:off x="685800" y="2377440"/>
            <a:ext cx="51206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endParaRPr lang="en-US" sz="1500" dirty="0"/>
          </a:p>
        </p:txBody>
      </p:sp>
      <p:sp>
        <p:nvSpPr>
          <p:cNvPr id="6" name="Text 0"/>
          <p:cNvSpPr/>
          <p:nvPr>
            <p:ph type="pic" idx="103" hasCustomPrompt="1"/>
          </p:nvPr>
        </p:nvSpPr>
        <p:spPr>
          <a:xfrm>
            <a:off x="6705295" y="0"/>
            <a:ext cx="5486400" cy="6858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4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5" name="Text 8"/>
          <p:cNvSpPr/>
          <p:nvPr>
            <p:ph idx="113" type="body" hasCustomPrompt="1"/>
          </p:nvPr>
        </p:nvSpPr>
        <p:spPr>
          <a:xfrm>
            <a:off x="960120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4400" dirty="0"/>
          </a:p>
        </p:txBody>
      </p:sp>
      <p:sp>
        <p:nvSpPr>
          <p:cNvPr id="6" name="Text 8"/>
          <p:cNvSpPr/>
          <p:nvPr>
            <p:ph idx="114" type="body" hasCustomPrompt="1"/>
          </p:nvPr>
        </p:nvSpPr>
        <p:spPr>
          <a:xfrm>
            <a:off x="960120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7" name="Text 9"/>
          <p:cNvSpPr/>
          <p:nvPr>
            <p:ph idx="117" type="body" hasCustomPrompt="1"/>
          </p:nvPr>
        </p:nvSpPr>
        <p:spPr>
          <a:xfrm>
            <a:off x="3665144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4400" dirty="0"/>
          </a:p>
        </p:txBody>
      </p:sp>
      <p:sp>
        <p:nvSpPr>
          <p:cNvPr id="8" name="Text 9"/>
          <p:cNvSpPr/>
          <p:nvPr>
            <p:ph idx="118" type="body" hasCustomPrompt="1"/>
          </p:nvPr>
        </p:nvSpPr>
        <p:spPr>
          <a:xfrm>
            <a:off x="3665144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9" name="Text 10"/>
          <p:cNvSpPr/>
          <p:nvPr>
            <p:ph idx="121" type="body" hasCustomPrompt="1"/>
          </p:nvPr>
        </p:nvSpPr>
        <p:spPr>
          <a:xfrm>
            <a:off x="6370168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4400" dirty="0"/>
          </a:p>
        </p:txBody>
      </p:sp>
      <p:sp>
        <p:nvSpPr>
          <p:cNvPr id="10" name="Text 10"/>
          <p:cNvSpPr/>
          <p:nvPr>
            <p:ph idx="122" type="body" hasCustomPrompt="1"/>
          </p:nvPr>
        </p:nvSpPr>
        <p:spPr>
          <a:xfrm>
            <a:off x="6370168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11" name="Text 11"/>
          <p:cNvSpPr/>
          <p:nvPr>
            <p:ph idx="125" type="body" hasCustomPrompt="1"/>
          </p:nvPr>
        </p:nvSpPr>
        <p:spPr>
          <a:xfrm>
            <a:off x="9075191" y="2606040"/>
            <a:ext cx="23392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4400" dirty="0"/>
          </a:p>
        </p:txBody>
      </p:sp>
      <p:sp>
        <p:nvSpPr>
          <p:cNvPr id="12" name="Text 11"/>
          <p:cNvSpPr/>
          <p:nvPr>
            <p:ph idx="126" type="body" hasCustomPrompt="1"/>
          </p:nvPr>
        </p:nvSpPr>
        <p:spPr>
          <a:xfrm>
            <a:off x="9075191" y="3611880"/>
            <a:ext cx="22478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13" name="Text 11"/>
          <p:cNvSpPr/>
          <p:nvPr>
            <p:ph idx="127" type="body" hasCustomPrompt="1"/>
          </p:nvPr>
        </p:nvSpPr>
        <p:spPr>
          <a:xfrm>
            <a:off x="685800" y="47548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2" type="body" hasCustomPrompt="1"/>
          </p:nvPr>
        </p:nvSpPr>
        <p:spPr>
          <a:xfrm>
            <a:off x="685800" y="2286000"/>
            <a:ext cx="35661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ACREAGE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[0,000 ac controlled]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POWER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[000 MW requested, 000 kV]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DISTANCE TO POI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[0.0 mi]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ZONING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[Zoning status]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STATUS</a:t>
            </a:r>
            <a:endParaRPr lang="en-US" sz="130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4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[Current stage]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3336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908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480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052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624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6196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0768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340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912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484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9056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3628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8200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277295" y="685800"/>
            <a:ext cx="0" cy="525780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76495" y="11430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76495" y="16002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76495" y="20574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76495" y="25146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76495" y="29718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876495" y="34290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876495" y="38862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876495" y="43434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876495" y="48006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876495" y="52578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76495" y="5715000"/>
            <a:ext cx="6629400" cy="0"/>
          </a:xfrm>
          <a:prstGeom prst="line">
            <a:avLst/>
          </a:prstGeom>
          <a:noFill/>
          <a:ln w="9525">
            <a:solidFill>
              <a:srgbClr val="C9D1D9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150815" y="813816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MAP KIT  ·  COPY THESE SHAPES, THEN DELETE THE KIT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5041087" y="4279392"/>
            <a:ext cx="2514600" cy="1463040"/>
          </a:xfrm>
          <a:prstGeom prst="rect">
            <a:avLst/>
          </a:prstGeom>
          <a:solidFill>
            <a:srgbClr val="E9E6DF"/>
          </a:solidFill>
          <a:ln w="9525">
            <a:solidFill>
              <a:srgbClr val="C9D1D9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150815" y="4562856"/>
            <a:ext cx="411480" cy="0"/>
          </a:xfrm>
          <a:prstGeom prst="line">
            <a:avLst/>
          </a:prstGeom>
          <a:noFill/>
          <a:ln w="19050">
            <a:solidFill>
              <a:srgbClr val="2F6DA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5717743" y="446227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2F6DA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TRANSMISSION  ·  000 KV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5223967" y="4800600"/>
            <a:ext cx="274320" cy="182880"/>
          </a:xfrm>
          <a:prstGeom prst="rect">
            <a:avLst/>
          </a:prstGeom>
          <a:solidFill>
            <a:srgbClr val="3E6B4B">
              <a:alpha val="14000"/>
            </a:srgbClr>
          </a:solidFill>
          <a:ln w="12700">
            <a:solidFill>
              <a:srgbClr val="3E6B4B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5717743" y="4791456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3E6B4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CONTROLLED  ·  0,000 AC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5269687" y="5129784"/>
            <a:ext cx="182880" cy="182880"/>
          </a:xfrm>
          <a:prstGeom prst="rect">
            <a:avLst/>
          </a:prstGeom>
          <a:solidFill>
            <a:srgbClr val="E9E6DF"/>
          </a:solidFill>
          <a:ln w="19050">
            <a:solidFill>
              <a:srgbClr val="0D1B2E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5717743" y="512064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0D1B2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SUBSTATION</a:t>
            </a:r>
            <a:endParaRPr lang="en-US" sz="800" dirty="0"/>
          </a:p>
        </p:txBody>
      </p:sp>
      <p:pic>
        <p:nvPicPr>
          <p:cNvPr id="36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78831" y="5468112"/>
            <a:ext cx="164592" cy="164592"/>
          </a:xfrm>
          <a:prstGeom prst="rect">
            <a:avLst/>
          </a:prstGeom>
        </p:spPr>
      </p:pic>
      <p:sp>
        <p:nvSpPr>
          <p:cNvPr id="37" name="Text 34"/>
          <p:cNvSpPr txBox="1"/>
          <p:nvPr/>
        </p:nvSpPr>
        <p:spPr>
          <a:xfrm>
            <a:off x="5717743" y="5449824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0D1B2E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SITE 00  ·  ONE PER MAP</a:t>
            </a:r>
            <a:endParaRPr lang="en-US" sz="800" dirty="0"/>
          </a:p>
        </p:txBody>
      </p:sp>
      <p:sp>
        <p:nvSpPr>
          <p:cNvPr id="38" name="Text 35"/>
          <p:cNvSpPr txBox="1"/>
          <p:nvPr/>
        </p:nvSpPr>
        <p:spPr>
          <a:xfrm>
            <a:off x="10317175" y="5623560"/>
            <a:ext cx="1051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 ↑   1 MI</a:t>
            </a:r>
            <a:endParaRPr lang="en-US" sz="800" dirty="0"/>
          </a:p>
        </p:txBody>
      </p:sp>
      <p:sp>
        <p:nvSpPr>
          <p:cNvPr id="40" name="Text 0"/>
          <p:cNvSpPr/>
          <p:nvPr>
            <p:ph idx="100" type="body" hasCustomPrompt="1"/>
          </p:nvPr>
        </p:nvSpPr>
        <p:spPr>
          <a:xfrm>
            <a:off x="685800" y="6583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41" name="Text 0"/>
          <p:cNvSpPr/>
          <p:nvPr>
            <p:ph idx="101" type="title" hasCustomPrompt="1"/>
          </p:nvPr>
        </p:nvSpPr>
        <p:spPr>
          <a:xfrm>
            <a:off x="685800" y="960120"/>
            <a:ext cx="3749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2194560"/>
            <a:ext cx="2499284" cy="17373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1D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85800" y="2194560"/>
            <a:ext cx="2499284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2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PORTRAIT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4114800"/>
            <a:ext cx="249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[NAME]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4407408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spc="2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[ROLE, FOUR WORDS MAX]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4846320"/>
            <a:ext cx="24992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[Two-line bio. Lead with a fact: years, megawatts, acres.]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459404" y="2194560"/>
            <a:ext cx="2499284" cy="17373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1D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459404" y="2194560"/>
            <a:ext cx="2499284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2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PORTRAIT</a:t>
            </a:r>
            <a:endParaRPr lang="en-US" sz="800" dirty="0"/>
          </a:p>
        </p:txBody>
      </p:sp>
      <p:sp>
        <p:nvSpPr>
          <p:cNvPr id="9" name="Text 7"/>
          <p:cNvSpPr txBox="1"/>
          <p:nvPr/>
        </p:nvSpPr>
        <p:spPr>
          <a:xfrm>
            <a:off x="3459404" y="4114800"/>
            <a:ext cx="249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[NAME]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459404" y="4407408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spc="2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[ROLE, FOUR WORDS MAX]</a:t>
            </a:r>
            <a:endParaRPr lang="en-US" sz="800" dirty="0"/>
          </a:p>
        </p:txBody>
      </p:sp>
      <p:sp>
        <p:nvSpPr>
          <p:cNvPr id="11" name="Text 9"/>
          <p:cNvSpPr txBox="1"/>
          <p:nvPr/>
        </p:nvSpPr>
        <p:spPr>
          <a:xfrm>
            <a:off x="3459404" y="4846320"/>
            <a:ext cx="24992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[Two-line bio. Lead with a fact: years, megawatts, acres.]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33008" y="2194560"/>
            <a:ext cx="2499284" cy="17373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1D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33008" y="2194560"/>
            <a:ext cx="2499284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2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PORTRAIT</a:t>
            </a:r>
            <a:endParaRPr lang="en-US" sz="800" dirty="0"/>
          </a:p>
        </p:txBody>
      </p:sp>
      <p:sp>
        <p:nvSpPr>
          <p:cNvPr id="14" name="Text 12"/>
          <p:cNvSpPr txBox="1"/>
          <p:nvPr/>
        </p:nvSpPr>
        <p:spPr>
          <a:xfrm>
            <a:off x="6233008" y="4114800"/>
            <a:ext cx="249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[NAME]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233008" y="4407408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spc="2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[ROLE, FOUR WORDS MAX]</a:t>
            </a:r>
            <a:endParaRPr lang="en-US" sz="800" dirty="0"/>
          </a:p>
        </p:txBody>
      </p:sp>
      <p:sp>
        <p:nvSpPr>
          <p:cNvPr id="16" name="Text 14"/>
          <p:cNvSpPr txBox="1"/>
          <p:nvPr/>
        </p:nvSpPr>
        <p:spPr>
          <a:xfrm>
            <a:off x="6233008" y="4846320"/>
            <a:ext cx="24992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[Two-line bio. Lead with a fact: years, megawatts, acres.]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006611" y="2194560"/>
            <a:ext cx="2499284" cy="17373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1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06611" y="2194560"/>
            <a:ext cx="2499284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2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PORTRAIT</a:t>
            </a:r>
            <a:endParaRPr lang="en-US" sz="800" dirty="0"/>
          </a:p>
        </p:txBody>
      </p:sp>
      <p:sp>
        <p:nvSpPr>
          <p:cNvPr id="19" name="Text 17"/>
          <p:cNvSpPr txBox="1"/>
          <p:nvPr/>
        </p:nvSpPr>
        <p:spPr>
          <a:xfrm>
            <a:off x="9006611" y="4114800"/>
            <a:ext cx="24992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[NAME]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9006611" y="4407408"/>
            <a:ext cx="24992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spc="200" kern="0" dirty="0">
                <a:solidFill>
                  <a:srgbClr val="46586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[ROLE, FOUR WORDS MAX]</a:t>
            </a:r>
            <a:endParaRPr lang="en-US" sz="800" dirty="0"/>
          </a:p>
        </p:txBody>
      </p:sp>
      <p:sp>
        <p:nvSpPr>
          <p:cNvPr id="21" name="Text 19"/>
          <p:cNvSpPr txBox="1"/>
          <p:nvPr/>
        </p:nvSpPr>
        <p:spPr>
          <a:xfrm>
            <a:off x="9006611" y="4846320"/>
            <a:ext cx="24992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[Two-line bio. Lead with a fact: years, megawatts, acres.]</a:t>
            </a:r>
            <a:endParaRPr lang="en-US" sz="1100" dirty="0"/>
          </a:p>
        </p:txBody>
      </p:sp>
      <p:sp>
        <p:nvSpPr>
          <p:cNvPr id="23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24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3063240"/>
            <a:ext cx="10637215" cy="0"/>
          </a:xfrm>
          <a:prstGeom prst="line">
            <a:avLst/>
          </a:prstGeom>
          <a:noFill/>
          <a:ln w="12700">
            <a:solidFill>
              <a:srgbClr val="7B8794"/>
            </a:solidFill>
            <a:prstDash val="solid"/>
          </a:ln>
        </p:spPr>
      </p:sp>
      <p:pic>
        <p:nvPicPr>
          <p:cNvPr id="3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" y="2980944"/>
            <a:ext cx="164592" cy="16459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77240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00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777240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[STAGE]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[One line on what happens at this stage.]</a:t>
            </a:r>
            <a:endParaRPr lang="en-US" sz="1100" dirty="0"/>
          </a:p>
        </p:txBody>
      </p:sp>
      <p:pic>
        <p:nvPicPr>
          <p:cNvPr id="7" name="Image 1" descr="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912" y="3012948"/>
            <a:ext cx="100584" cy="10058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002204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00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002204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[STAGE]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3002204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[One line on what happens at this stage.]</a:t>
            </a:r>
            <a:endParaRPr lang="en-US" sz="1100" dirty="0"/>
          </a:p>
        </p:txBody>
      </p:sp>
      <p:pic>
        <p:nvPicPr>
          <p:cNvPr id="11" name="Image 2" descr="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876" y="3012948"/>
            <a:ext cx="100584" cy="10058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227168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00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5227168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[STAGE]</a:t>
            </a:r>
            <a:endParaRPr lang="en-US" sz="1300" dirty="0"/>
          </a:p>
        </p:txBody>
      </p:sp>
      <p:sp>
        <p:nvSpPr>
          <p:cNvPr id="14" name="Text 9"/>
          <p:cNvSpPr txBox="1"/>
          <p:nvPr/>
        </p:nvSpPr>
        <p:spPr>
          <a:xfrm>
            <a:off x="5227168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[One line on what happens at this stage.]</a:t>
            </a:r>
            <a:endParaRPr lang="en-US" sz="1100" dirty="0"/>
          </a:p>
        </p:txBody>
      </p:sp>
      <p:pic>
        <p:nvPicPr>
          <p:cNvPr id="15" name="Image 3" descr="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1839" y="3012948"/>
            <a:ext cx="100584" cy="10058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7452131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00</a:t>
            </a:r>
            <a:endParaRPr lang="en-US" sz="900" dirty="0"/>
          </a:p>
        </p:txBody>
      </p:sp>
      <p:sp>
        <p:nvSpPr>
          <p:cNvPr id="17" name="Text 11"/>
          <p:cNvSpPr txBox="1"/>
          <p:nvPr/>
        </p:nvSpPr>
        <p:spPr>
          <a:xfrm>
            <a:off x="7452131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[STAGE]</a:t>
            </a:r>
            <a:endParaRPr lang="en-US" sz="1300" dirty="0"/>
          </a:p>
        </p:txBody>
      </p:sp>
      <p:sp>
        <p:nvSpPr>
          <p:cNvPr id="18" name="Text 12"/>
          <p:cNvSpPr txBox="1"/>
          <p:nvPr/>
        </p:nvSpPr>
        <p:spPr>
          <a:xfrm>
            <a:off x="7452131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[One line on what happens at this stage.]</a:t>
            </a:r>
            <a:endParaRPr lang="en-US" sz="1100" dirty="0"/>
          </a:p>
        </p:txBody>
      </p:sp>
      <p:pic>
        <p:nvPicPr>
          <p:cNvPr id="19" name="Image 4" descr="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6803" y="3012948"/>
            <a:ext cx="100584" cy="100584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9677095" y="25603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6586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MONTH 00</a:t>
            </a:r>
            <a:endParaRPr lang="en-US" sz="900" dirty="0"/>
          </a:p>
        </p:txBody>
      </p:sp>
      <p:sp>
        <p:nvSpPr>
          <p:cNvPr id="21" name="Text 14"/>
          <p:cNvSpPr txBox="1"/>
          <p:nvPr/>
        </p:nvSpPr>
        <p:spPr>
          <a:xfrm>
            <a:off x="9677095" y="33375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D1B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[STAGE]</a:t>
            </a:r>
            <a:endParaRPr lang="en-US" sz="1300" dirty="0"/>
          </a:p>
        </p:txBody>
      </p:sp>
      <p:sp>
        <p:nvSpPr>
          <p:cNvPr id="22" name="Text 15"/>
          <p:cNvSpPr txBox="1"/>
          <p:nvPr/>
        </p:nvSpPr>
        <p:spPr>
          <a:xfrm>
            <a:off x="9677095" y="393192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0D1B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[One line on what happens at this stage.]</a:t>
            </a:r>
            <a:endParaRPr lang="en-US" sz="1100" dirty="0"/>
          </a:p>
        </p:txBody>
      </p:sp>
      <p:sp>
        <p:nvSpPr>
          <p:cNvPr id="23" name="Text 16"/>
          <p:cNvSpPr txBox="1"/>
          <p:nvPr/>
        </p:nvSpPr>
        <p:spPr>
          <a:xfrm>
            <a:off x="685800" y="5486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6586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amber node marks the current stage. Move it, and keep only one.</a:t>
            </a:r>
            <a:endParaRPr lang="en-US" sz="1100" dirty="0"/>
          </a:p>
        </p:txBody>
      </p:sp>
      <p:sp>
        <p:nvSpPr>
          <p:cNvPr id="25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26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103120"/>
          <a:ext cx="10820095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737360"/>
                <a:gridCol w="3413455"/>
                <a:gridCol w="1371600"/>
                <a:gridCol w="1280160"/>
                <a:gridCol w="155448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46586C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LABEL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7B87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46586C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LABEL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7B87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46586C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LABEL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7B87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46586C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FIGURE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7B87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46586C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FIGURE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7B87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spc="200" kern="0" dirty="0">
                          <a:solidFill>
                            <a:srgbClr val="46586C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FIGURE</a:t>
                      </a:r>
                      <a:endParaRPr lang="en-US" sz="9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7B87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0,000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0,000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0,000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0,000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D1B2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[Text]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0,000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D1B2E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000</a:t>
                      </a:r>
                      <a:endParaRPr lang="en-US" sz="1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C9D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7"/>
          <p:cNvSpPr/>
          <p:nvPr>
            <p:ph idx="110" type="body" hasCustomPrompt="1"/>
          </p:nvPr>
        </p:nvSpPr>
        <p:spPr>
          <a:xfrm>
            <a:off x="685800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5" name="Text 7"/>
          <p:cNvSpPr/>
          <p:nvPr>
            <p:ph idx="111" type="title" hasCustomPrompt="1"/>
          </p:nvPr>
        </p:nvSpPr>
        <p:spPr>
          <a:xfrm>
            <a:off x="685800" y="960120"/>
            <a:ext cx="8778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6" name="Text 7"/>
          <p:cNvSpPr/>
          <p:nvPr>
            <p:ph idx="112" type="body" hasCustomPrompt="1"/>
          </p:nvPr>
        </p:nvSpPr>
        <p:spPr>
          <a:xfrm>
            <a:off x="685800" y="56692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8"/>
          <p:cNvSpPr/>
          <p:nvPr>
            <p:ph idx="111" type="body" hasCustomPrompt="1"/>
          </p:nvPr>
        </p:nvSpPr>
        <p:spPr>
          <a:xfrm>
            <a:off x="685800" y="2240280"/>
            <a:ext cx="8778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endParaRPr lang="en-US" sz="2800" dirty="0"/>
          </a:p>
        </p:txBody>
      </p:sp>
      <p:sp>
        <p:nvSpPr>
          <p:cNvPr id="4" name="Text 8"/>
          <p:cNvSpPr/>
          <p:nvPr>
            <p:ph idx="112" type="body" hasCustomPrompt="1"/>
          </p:nvPr>
        </p:nvSpPr>
        <p:spPr>
          <a:xfrm>
            <a:off x="685800" y="4846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57255" y="629107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800">
                <a:solidFill>
                  <a:srgbClr val="46586C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51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ridline Development">
  <a:themeElements>
    <a:clrScheme name="Gridline">
      <a:dk1>
        <a:srgbClr val="0D1B2E"/>
      </a:dk1>
      <a:lt1>
        <a:srgbClr val="FFFFFF"/>
      </a:lt1>
      <a:dk2>
        <a:srgbClr val="061120"/>
      </a:dk2>
      <a:lt2>
        <a:srgbClr val="F4F2ED"/>
      </a:lt2>
      <a:accent1>
        <a:srgbClr val="5B7089"/>
      </a:accent1>
      <a:accent2>
        <a:srgbClr val="6FA8DC"/>
      </a:accent2>
      <a:accent3>
        <a:srgbClr val="7FA98A"/>
      </a:accent3>
      <a:accent4>
        <a:srgbClr val="9CB0C4"/>
      </a:accent4>
      <a:accent5>
        <a:srgbClr val="2B4463"/>
      </a:accent5>
      <a:accent6>
        <a:srgbClr val="F8B135"/>
      </a:accent6>
      <a:hlink>
        <a:srgbClr val="6FA8DC"/>
      </a:hlink>
      <a:folHlink>
        <a:srgbClr val="9CB0C4"/>
      </a:folHlink>
    </a:clrScheme>
    <a:fontScheme name="Gridline">
      <a:majorFont>
        <a:latin typeface="Archiv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Arial</vt:lpstr>
      <vt:lpstr>Calibri</vt:lpstr>
      <vt:lpstr>Gridline Development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Company>Gridline Development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Gridline Development Presentation Template</dc:title>
  <dc:subject>PptxGenJS Presentation</dc:subject>
  <dc:creator>Gridline Development</dc:creator>
  <cp:lastModifiedBy>Gridline Development</cp:lastModifiedBy>
  <cp:revision>1</cp:revision>
  <dcterms:created xsi:type="dcterms:W3CDTF">2026-09-20T06:05:00Z</dcterms:created>
  <dcterms:modified xsi:type="dcterms:W3CDTF">2026-09-20T06:05:00Z</dcterms:modified>
</cp:coreProperties>
</file>